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4"/>
  </p:notesMasterIdLst>
  <p:sldIdLst>
    <p:sldId id="256" r:id="rId5"/>
    <p:sldId id="288" r:id="rId6"/>
    <p:sldId id="292" r:id="rId7"/>
    <p:sldId id="267" r:id="rId8"/>
    <p:sldId id="270" r:id="rId9"/>
    <p:sldId id="271" r:id="rId10"/>
    <p:sldId id="291" r:id="rId11"/>
    <p:sldId id="272" r:id="rId12"/>
    <p:sldId id="289" r:id="rId13"/>
  </p:sldIdLst>
  <p:sldSz cx="18288000" cy="10287000"/>
  <p:notesSz cx="6858000" cy="9144000"/>
  <p:embeddedFontLst>
    <p:embeddedFont>
      <p:font typeface="Graphik Compact" panose="020B0604020202020204" charset="0"/>
      <p:regular r:id="rId15"/>
    </p:embeddedFont>
    <p:embeddedFont>
      <p:font typeface="Graphik Compact Bold" panose="020B0604020202020204" charset="0"/>
      <p:regular r:id="rId16"/>
    </p:embeddedFont>
    <p:embeddedFont>
      <p:font typeface="Graphik Compact Medium" panose="020B0604020202020204" charset="0"/>
      <p:regular r:id="rId17"/>
    </p:embeddedFont>
    <p:embeddedFont>
      <p:font typeface="Graphik Compact Semi-Bold" panose="020B0604020202020204" charset="0"/>
      <p:regular r:id="rId18"/>
    </p:embeddedFont>
    <p:embeddedFont>
      <p:font typeface="Segoe UI" panose="020B0502040204020203"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3D3D"/>
    <a:srgbClr val="FFFFFF"/>
    <a:srgbClr val="F0ECF4"/>
    <a:srgbClr val="6B3E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DB52D-9DE2-4134-86AE-C382AD058C37}" v="14" dt="2025-02-12T11:23:48.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50" autoAdjust="0"/>
    <p:restoredTop sz="52300" autoAdjust="0"/>
  </p:normalViewPr>
  <p:slideViewPr>
    <p:cSldViewPr>
      <p:cViewPr varScale="1">
        <p:scale>
          <a:sx n="39" d="100"/>
          <a:sy n="39" d="100"/>
        </p:scale>
        <p:origin x="292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oe Bertrand" userId="29f3cb2c-7a0f-4551-b721-d3d9c5379759" providerId="ADAL" clId="{834DB52D-9DE2-4134-86AE-C382AD058C37}"/>
    <pc:docChg chg="undo custSel addSld delSld modSld">
      <pc:chgData name="Zoe Bertrand" userId="29f3cb2c-7a0f-4551-b721-d3d9c5379759" providerId="ADAL" clId="{834DB52D-9DE2-4134-86AE-C382AD058C37}" dt="2025-02-19T09:37:17.716" v="268" actId="20577"/>
      <pc:docMkLst>
        <pc:docMk/>
      </pc:docMkLst>
      <pc:sldChg chg="modSp mod">
        <pc:chgData name="Zoe Bertrand" userId="29f3cb2c-7a0f-4551-b721-d3d9c5379759" providerId="ADAL" clId="{834DB52D-9DE2-4134-86AE-C382AD058C37}" dt="2025-02-14T09:30:14.200" v="227" actId="20577"/>
        <pc:sldMkLst>
          <pc:docMk/>
          <pc:sldMk cId="0" sldId="256"/>
        </pc:sldMkLst>
        <pc:spChg chg="mod">
          <ac:chgData name="Zoe Bertrand" userId="29f3cb2c-7a0f-4551-b721-d3d9c5379759" providerId="ADAL" clId="{834DB52D-9DE2-4134-86AE-C382AD058C37}" dt="2025-02-14T09:30:14.200" v="227" actId="20577"/>
          <ac:spMkLst>
            <pc:docMk/>
            <pc:sldMk cId="0" sldId="256"/>
            <ac:spMk id="9" creationId="{52564FC5-F097-3E2C-5148-B0A15DE3F96E}"/>
          </ac:spMkLst>
        </pc:spChg>
      </pc:sldChg>
      <pc:sldChg chg="del modTransition">
        <pc:chgData name="Zoe Bertrand" userId="29f3cb2c-7a0f-4551-b721-d3d9c5379759" providerId="ADAL" clId="{834DB52D-9DE2-4134-86AE-C382AD058C37}" dt="2025-02-18T12:10:38.857" v="259" actId="47"/>
        <pc:sldMkLst>
          <pc:docMk/>
          <pc:sldMk cId="0" sldId="257"/>
        </pc:sldMkLst>
      </pc:sldChg>
      <pc:sldChg chg="modNotesTx">
        <pc:chgData name="Zoe Bertrand" userId="29f3cb2c-7a0f-4551-b721-d3d9c5379759" providerId="ADAL" clId="{834DB52D-9DE2-4134-86AE-C382AD058C37}" dt="2025-02-19T09:37:03.557" v="263" actId="20577"/>
        <pc:sldMkLst>
          <pc:docMk/>
          <pc:sldMk cId="0" sldId="267"/>
        </pc:sldMkLst>
      </pc:sldChg>
      <pc:sldChg chg="modSp mod modTransition modNotesTx">
        <pc:chgData name="Zoe Bertrand" userId="29f3cb2c-7a0f-4551-b721-d3d9c5379759" providerId="ADAL" clId="{834DB52D-9DE2-4134-86AE-C382AD058C37}" dt="2025-02-19T09:37:06.318" v="264" actId="20577"/>
        <pc:sldMkLst>
          <pc:docMk/>
          <pc:sldMk cId="3397131369" sldId="270"/>
        </pc:sldMkLst>
        <pc:spChg chg="mod">
          <ac:chgData name="Zoe Bertrand" userId="29f3cb2c-7a0f-4551-b721-d3d9c5379759" providerId="ADAL" clId="{834DB52D-9DE2-4134-86AE-C382AD058C37}" dt="2025-02-14T09:31:07.860" v="229" actId="20577"/>
          <ac:spMkLst>
            <pc:docMk/>
            <pc:sldMk cId="3397131369" sldId="270"/>
            <ac:spMk id="15" creationId="{00000000-0000-0000-0000-000000000000}"/>
          </ac:spMkLst>
        </pc:spChg>
        <pc:spChg chg="mod">
          <ac:chgData name="Zoe Bertrand" userId="29f3cb2c-7a0f-4551-b721-d3d9c5379759" providerId="ADAL" clId="{834DB52D-9DE2-4134-86AE-C382AD058C37}" dt="2025-02-14T09:31:15.343" v="230" actId="6549"/>
          <ac:spMkLst>
            <pc:docMk/>
            <pc:sldMk cId="3397131369" sldId="270"/>
            <ac:spMk id="16" creationId="{00000000-0000-0000-0000-000000000000}"/>
          </ac:spMkLst>
        </pc:spChg>
      </pc:sldChg>
      <pc:sldChg chg="modSp mod modTransition modNotesTx">
        <pc:chgData name="Zoe Bertrand" userId="29f3cb2c-7a0f-4551-b721-d3d9c5379759" providerId="ADAL" clId="{834DB52D-9DE2-4134-86AE-C382AD058C37}" dt="2025-02-19T09:37:08.850" v="265" actId="20577"/>
        <pc:sldMkLst>
          <pc:docMk/>
          <pc:sldMk cId="2573519807" sldId="271"/>
        </pc:sldMkLst>
        <pc:spChg chg="mod">
          <ac:chgData name="Zoe Bertrand" userId="29f3cb2c-7a0f-4551-b721-d3d9c5379759" providerId="ADAL" clId="{834DB52D-9DE2-4134-86AE-C382AD058C37}" dt="2025-02-13T11:45:41.124" v="223" actId="20577"/>
          <ac:spMkLst>
            <pc:docMk/>
            <pc:sldMk cId="2573519807" sldId="271"/>
            <ac:spMk id="28" creationId="{00000000-0000-0000-0000-000000000000}"/>
          </ac:spMkLst>
        </pc:spChg>
      </pc:sldChg>
      <pc:sldChg chg="modNotesTx">
        <pc:chgData name="Zoe Bertrand" userId="29f3cb2c-7a0f-4551-b721-d3d9c5379759" providerId="ADAL" clId="{834DB52D-9DE2-4134-86AE-C382AD058C37}" dt="2025-02-19T09:37:13.913" v="266" actId="20577"/>
        <pc:sldMkLst>
          <pc:docMk/>
          <pc:sldMk cId="3531187205" sldId="272"/>
        </pc:sldMkLst>
      </pc:sldChg>
      <pc:sldChg chg="del">
        <pc:chgData name="Zoe Bertrand" userId="29f3cb2c-7a0f-4551-b721-d3d9c5379759" providerId="ADAL" clId="{834DB52D-9DE2-4134-86AE-C382AD058C37}" dt="2025-02-12T09:52:48.955" v="29" actId="47"/>
        <pc:sldMkLst>
          <pc:docMk/>
          <pc:sldMk cId="0" sldId="273"/>
        </pc:sldMkLst>
      </pc:sldChg>
      <pc:sldChg chg="del">
        <pc:chgData name="Zoe Bertrand" userId="29f3cb2c-7a0f-4551-b721-d3d9c5379759" providerId="ADAL" clId="{834DB52D-9DE2-4134-86AE-C382AD058C37}" dt="2025-02-12T10:29:32.714" v="69" actId="47"/>
        <pc:sldMkLst>
          <pc:docMk/>
          <pc:sldMk cId="1774391657" sldId="287"/>
        </pc:sldMkLst>
      </pc:sldChg>
      <pc:sldChg chg="modTransition modNotesTx">
        <pc:chgData name="Zoe Bertrand" userId="29f3cb2c-7a0f-4551-b721-d3d9c5379759" providerId="ADAL" clId="{834DB52D-9DE2-4134-86AE-C382AD058C37}" dt="2025-02-19T09:36:58.525" v="261" actId="20577"/>
        <pc:sldMkLst>
          <pc:docMk/>
          <pc:sldMk cId="3629548265" sldId="288"/>
        </pc:sldMkLst>
      </pc:sldChg>
      <pc:sldChg chg="modNotesTx">
        <pc:chgData name="Zoe Bertrand" userId="29f3cb2c-7a0f-4551-b721-d3d9c5379759" providerId="ADAL" clId="{834DB52D-9DE2-4134-86AE-C382AD058C37}" dt="2025-02-19T09:37:17.716" v="268" actId="20577"/>
        <pc:sldMkLst>
          <pc:docMk/>
          <pc:sldMk cId="1463760242" sldId="289"/>
        </pc:sldMkLst>
      </pc:sldChg>
      <pc:sldChg chg="addSp delSp modSp add del mod modAnim">
        <pc:chgData name="Zoe Bertrand" userId="29f3cb2c-7a0f-4551-b721-d3d9c5379759" providerId="ADAL" clId="{834DB52D-9DE2-4134-86AE-C382AD058C37}" dt="2025-02-12T10:41:03.112" v="154" actId="47"/>
        <pc:sldMkLst>
          <pc:docMk/>
          <pc:sldMk cId="725612665" sldId="290"/>
        </pc:sldMkLst>
      </pc:sldChg>
      <pc:sldChg chg="del">
        <pc:chgData name="Zoe Bertrand" userId="29f3cb2c-7a0f-4551-b721-d3d9c5379759" providerId="ADAL" clId="{834DB52D-9DE2-4134-86AE-C382AD058C37}" dt="2025-02-12T09:48:27.311" v="28" actId="47"/>
        <pc:sldMkLst>
          <pc:docMk/>
          <pc:sldMk cId="3672355116" sldId="290"/>
        </pc:sldMkLst>
      </pc:sldChg>
      <pc:sldChg chg="modSp add mod modTransition modNotesTx">
        <pc:chgData name="Zoe Bertrand" userId="29f3cb2c-7a0f-4551-b721-d3d9c5379759" providerId="ADAL" clId="{834DB52D-9DE2-4134-86AE-C382AD058C37}" dt="2025-02-19T09:36:55.636" v="260" actId="20577"/>
        <pc:sldMkLst>
          <pc:docMk/>
          <pc:sldMk cId="4013084918" sldId="291"/>
        </pc:sldMkLst>
        <pc:spChg chg="mod">
          <ac:chgData name="Zoe Bertrand" userId="29f3cb2c-7a0f-4551-b721-d3d9c5379759" providerId="ADAL" clId="{834DB52D-9DE2-4134-86AE-C382AD058C37}" dt="2025-02-12T10:15:21.133" v="55" actId="20577"/>
          <ac:spMkLst>
            <pc:docMk/>
            <pc:sldMk cId="4013084918" sldId="291"/>
            <ac:spMk id="12" creationId="{00000000-0000-0000-0000-000000000000}"/>
          </ac:spMkLst>
        </pc:spChg>
        <pc:spChg chg="mod">
          <ac:chgData name="Zoe Bertrand" userId="29f3cb2c-7a0f-4551-b721-d3d9c5379759" providerId="ADAL" clId="{834DB52D-9DE2-4134-86AE-C382AD058C37}" dt="2025-02-12T10:15:54.502" v="68" actId="20577"/>
          <ac:spMkLst>
            <pc:docMk/>
            <pc:sldMk cId="4013084918" sldId="291"/>
            <ac:spMk id="15" creationId="{00000000-0000-0000-0000-000000000000}"/>
          </ac:spMkLst>
        </pc:spChg>
      </pc:sldChg>
      <pc:sldChg chg="addSp delSp modSp add mod modTransition modAnim modNotesTx">
        <pc:chgData name="Zoe Bertrand" userId="29f3cb2c-7a0f-4551-b721-d3d9c5379759" providerId="ADAL" clId="{834DB52D-9DE2-4134-86AE-C382AD058C37}" dt="2025-02-19T09:37:01.889" v="262" actId="20577"/>
        <pc:sldMkLst>
          <pc:docMk/>
          <pc:sldMk cId="3373358696" sldId="292"/>
        </pc:sldMkLst>
        <pc:spChg chg="mod">
          <ac:chgData name="Zoe Bertrand" userId="29f3cb2c-7a0f-4551-b721-d3d9c5379759" providerId="ADAL" clId="{834DB52D-9DE2-4134-86AE-C382AD058C37}" dt="2025-02-12T10:46:11.853" v="215" actId="255"/>
          <ac:spMkLst>
            <pc:docMk/>
            <pc:sldMk cId="3373358696" sldId="292"/>
            <ac:spMk id="7" creationId="{D96BC0FF-06DF-04DC-8130-13829A768608}"/>
          </ac:spMkLst>
        </pc:spChg>
        <pc:spChg chg="mod">
          <ac:chgData name="Zoe Bertrand" userId="29f3cb2c-7a0f-4551-b721-d3d9c5379759" providerId="ADAL" clId="{834DB52D-9DE2-4134-86AE-C382AD058C37}" dt="2025-02-12T10:45:05.126" v="196" actId="20577"/>
          <ac:spMkLst>
            <pc:docMk/>
            <pc:sldMk cId="3373358696" sldId="292"/>
            <ac:spMk id="15" creationId="{8F3005B8-182D-D0B4-2A94-8712B560DC55}"/>
          </ac:spMkLst>
        </pc:spChg>
        <pc:spChg chg="mod">
          <ac:chgData name="Zoe Bertrand" userId="29f3cb2c-7a0f-4551-b721-d3d9c5379759" providerId="ADAL" clId="{834DB52D-9DE2-4134-86AE-C382AD058C37}" dt="2025-02-12T10:42:04.876" v="162" actId="1076"/>
          <ac:spMkLst>
            <pc:docMk/>
            <pc:sldMk cId="3373358696" sldId="292"/>
            <ac:spMk id="24" creationId="{015D64DD-9BB5-D92E-6F44-28DE22538EE8}"/>
          </ac:spMkLst>
        </pc:spChg>
        <pc:grpChg chg="mod">
          <ac:chgData name="Zoe Bertrand" userId="29f3cb2c-7a0f-4551-b721-d3d9c5379759" providerId="ADAL" clId="{834DB52D-9DE2-4134-86AE-C382AD058C37}" dt="2025-02-12T10:41:47.559" v="160" actId="14100"/>
          <ac:grpSpMkLst>
            <pc:docMk/>
            <pc:sldMk cId="3373358696" sldId="292"/>
            <ac:grpSpMk id="18" creationId="{78D12B22-919C-D570-79B7-483F212B5313}"/>
          </ac:grpSpMkLst>
        </pc:grpChg>
        <pc:picChg chg="add mod">
          <ac:chgData name="Zoe Bertrand" userId="29f3cb2c-7a0f-4551-b721-d3d9c5379759" providerId="ADAL" clId="{834DB52D-9DE2-4134-86AE-C382AD058C37}" dt="2025-02-12T10:39:45.820" v="112" actId="14100"/>
          <ac:picMkLst>
            <pc:docMk/>
            <pc:sldMk cId="3373358696" sldId="292"/>
            <ac:picMk id="5" creationId="{2640D0B7-ACFF-6C53-9C8C-87B0A1DAF3A9}"/>
          </ac:picMkLst>
        </pc:picChg>
      </pc:sldChg>
      <pc:sldMasterChg chg="delSldLayout">
        <pc:chgData name="Zoe Bertrand" userId="29f3cb2c-7a0f-4551-b721-d3d9c5379759" providerId="ADAL" clId="{834DB52D-9DE2-4134-86AE-C382AD058C37}" dt="2025-02-12T10:41:03.112" v="154" actId="47"/>
        <pc:sldMasterMkLst>
          <pc:docMk/>
          <pc:sldMasterMk cId="0" sldId="2147483648"/>
        </pc:sldMasterMkLst>
        <pc:sldLayoutChg chg="del">
          <pc:chgData name="Zoe Bertrand" userId="29f3cb2c-7a0f-4551-b721-d3d9c5379759" providerId="ADAL" clId="{834DB52D-9DE2-4134-86AE-C382AD058C37}" dt="2025-02-12T10:41:03.112" v="154" actId="47"/>
          <pc:sldLayoutMkLst>
            <pc:docMk/>
            <pc:sldMasterMk cId="0" sldId="2147483648"/>
            <pc:sldLayoutMk cId="2208070990"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05EA4-C8E5-44D1-9E5E-29ED296AA6A4}" type="datetimeFigureOut">
              <a:rPr lang="fr-CH" smtClean="0"/>
              <a:t>17.02.2025</a:t>
            </a:fld>
            <a:endParaRPr lang="fr-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C2F87-731D-49C4-BDD7-FDC9AA1F609F}" type="slidenum">
              <a:rPr lang="fr-CH" smtClean="0"/>
              <a:t>‹#›</a:t>
            </a:fld>
            <a:endParaRPr lang="fr-CH"/>
          </a:p>
        </p:txBody>
      </p:sp>
    </p:spTree>
    <p:extLst>
      <p:ext uri="{BB962C8B-B14F-4D97-AF65-F5344CB8AC3E}">
        <p14:creationId xmlns:p14="http://schemas.microsoft.com/office/powerpoint/2010/main" val="1284976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fld id="{D82C2F87-731D-49C4-BDD7-FDC9AA1F609F}" type="slidenum">
              <a:rPr lang="fr-CH" smtClean="0"/>
              <a:t>1</a:t>
            </a:fld>
            <a:endParaRPr lang="fr-CH"/>
          </a:p>
        </p:txBody>
      </p:sp>
    </p:spTree>
    <p:extLst>
      <p:ext uri="{BB962C8B-B14F-4D97-AF65-F5344CB8AC3E}">
        <p14:creationId xmlns:p14="http://schemas.microsoft.com/office/powerpoint/2010/main" val="1917782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2C2F87-731D-49C4-BDD7-FDC9AA1F609F}" type="slidenum">
              <a:rPr lang="fr-CH" smtClean="0"/>
              <a:t>2</a:t>
            </a:fld>
            <a:endParaRPr lang="fr-CH"/>
          </a:p>
        </p:txBody>
      </p:sp>
    </p:spTree>
    <p:extLst>
      <p:ext uri="{BB962C8B-B14F-4D97-AF65-F5344CB8AC3E}">
        <p14:creationId xmlns:p14="http://schemas.microsoft.com/office/powerpoint/2010/main" val="1355256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07000"/>
              </a:lnSpc>
              <a:buFont typeface="Symbol" panose="05050102010706020507" pitchFamily="18" charset="2"/>
              <a:buNone/>
            </a:pPr>
            <a:endParaRPr lang="en-GB" sz="1800" dirty="0">
              <a:ln>
                <a:noFill/>
              </a:ln>
              <a:solidFill>
                <a:srgbClr val="000000"/>
              </a:solidFill>
              <a:effectLst/>
              <a:uFill>
                <a:solidFill>
                  <a:srgbClr val="000000"/>
                </a:solidFill>
              </a:uFill>
              <a:latin typeface="Helvetica Neue"/>
              <a:ea typeface="Helvetica Neue"/>
              <a:cs typeface="Helvetica Neue"/>
            </a:endParaRPr>
          </a:p>
        </p:txBody>
      </p:sp>
      <p:sp>
        <p:nvSpPr>
          <p:cNvPr id="4" name="Slide Number Placeholder 3"/>
          <p:cNvSpPr>
            <a:spLocks noGrp="1"/>
          </p:cNvSpPr>
          <p:nvPr>
            <p:ph type="sldNum" sz="quarter" idx="5"/>
          </p:nvPr>
        </p:nvSpPr>
        <p:spPr/>
        <p:txBody>
          <a:bodyPr/>
          <a:lstStyle/>
          <a:p>
            <a:fld id="{D82C2F87-731D-49C4-BDD7-FDC9AA1F609F}" type="slidenum">
              <a:rPr lang="fr-CH" smtClean="0"/>
              <a:t>3</a:t>
            </a:fld>
            <a:endParaRPr lang="fr-CH"/>
          </a:p>
        </p:txBody>
      </p:sp>
    </p:spTree>
    <p:extLst>
      <p:ext uri="{BB962C8B-B14F-4D97-AF65-F5344CB8AC3E}">
        <p14:creationId xmlns:p14="http://schemas.microsoft.com/office/powerpoint/2010/main" val="152707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2C2F87-731D-49C4-BDD7-FDC9AA1F609F}" type="slidenum">
              <a:rPr lang="fr-CH" smtClean="0"/>
              <a:t>4</a:t>
            </a:fld>
            <a:endParaRPr lang="fr-CH"/>
          </a:p>
        </p:txBody>
      </p:sp>
    </p:spTree>
    <p:extLst>
      <p:ext uri="{BB962C8B-B14F-4D97-AF65-F5344CB8AC3E}">
        <p14:creationId xmlns:p14="http://schemas.microsoft.com/office/powerpoint/2010/main" val="1727869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fld id="{D82C2F87-731D-49C4-BDD7-FDC9AA1F609F}" type="slidenum">
              <a:rPr lang="fr-CH" smtClean="0"/>
              <a:t>5</a:t>
            </a:fld>
            <a:endParaRPr lang="fr-CH"/>
          </a:p>
        </p:txBody>
      </p:sp>
    </p:spTree>
    <p:extLst>
      <p:ext uri="{BB962C8B-B14F-4D97-AF65-F5344CB8AC3E}">
        <p14:creationId xmlns:p14="http://schemas.microsoft.com/office/powerpoint/2010/main" val="72121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2C2F87-731D-49C4-BDD7-FDC9AA1F609F}" type="slidenum">
              <a:rPr lang="fr-CH" smtClean="0"/>
              <a:t>6</a:t>
            </a:fld>
            <a:endParaRPr lang="fr-CH"/>
          </a:p>
        </p:txBody>
      </p:sp>
    </p:spTree>
    <p:extLst>
      <p:ext uri="{BB962C8B-B14F-4D97-AF65-F5344CB8AC3E}">
        <p14:creationId xmlns:p14="http://schemas.microsoft.com/office/powerpoint/2010/main" val="3475105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07000"/>
              </a:lnSpc>
              <a:buFont typeface="Symbol" panose="05050102010706020507" pitchFamily="18" charset="2"/>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82C2F87-731D-49C4-BDD7-FDC9AA1F609F}" type="slidenum">
              <a:rPr lang="fr-CH" smtClean="0"/>
              <a:t>7</a:t>
            </a:fld>
            <a:endParaRPr lang="fr-CH"/>
          </a:p>
        </p:txBody>
      </p:sp>
    </p:spTree>
    <p:extLst>
      <p:ext uri="{BB962C8B-B14F-4D97-AF65-F5344CB8AC3E}">
        <p14:creationId xmlns:p14="http://schemas.microsoft.com/office/powerpoint/2010/main" val="1006241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2C2F87-731D-49C4-BDD7-FDC9AA1F609F}" type="slidenum">
              <a:rPr lang="fr-CH" smtClean="0"/>
              <a:t>8</a:t>
            </a:fld>
            <a:endParaRPr lang="fr-CH"/>
          </a:p>
        </p:txBody>
      </p:sp>
    </p:spTree>
    <p:extLst>
      <p:ext uri="{BB962C8B-B14F-4D97-AF65-F5344CB8AC3E}">
        <p14:creationId xmlns:p14="http://schemas.microsoft.com/office/powerpoint/2010/main" val="3201687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2C2F87-731D-49C4-BDD7-FDC9AA1F609F}" type="slidenum">
              <a:rPr lang="fr-CH" smtClean="0"/>
              <a:t>9</a:t>
            </a:fld>
            <a:endParaRPr lang="fr-CH"/>
          </a:p>
        </p:txBody>
      </p:sp>
    </p:spTree>
    <p:extLst>
      <p:ext uri="{BB962C8B-B14F-4D97-AF65-F5344CB8AC3E}">
        <p14:creationId xmlns:p14="http://schemas.microsoft.com/office/powerpoint/2010/main" val="254897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www.youtube.com/embed/69e6xPKUGDs?feature=oembed" TargetMode="Externa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89515"/>
            <a:ext cx="18288000" cy="1523760"/>
            <a:chOff x="0" y="0"/>
            <a:chExt cx="4816593" cy="812800"/>
          </a:xfrm>
        </p:grpSpPr>
        <p:sp>
          <p:nvSpPr>
            <p:cNvPr id="3" name="Freeform 3"/>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FFFFF"/>
            </a:solidFill>
          </p:spPr>
          <p:txBody>
            <a:bodyPr/>
            <a:lstStyle/>
            <a:p>
              <a:endParaRPr lang="fr-CH"/>
            </a:p>
          </p:txBody>
        </p:sp>
        <p:sp>
          <p:nvSpPr>
            <p:cNvPr id="4" name="TextBox 4"/>
            <p:cNvSpPr txBox="1"/>
            <p:nvPr/>
          </p:nvSpPr>
          <p:spPr>
            <a:xfrm>
              <a:off x="0" y="-38100"/>
              <a:ext cx="4816593" cy="850900"/>
            </a:xfrm>
            <a:prstGeom prst="rect">
              <a:avLst/>
            </a:prstGeom>
          </p:spPr>
          <p:txBody>
            <a:bodyPr lIns="50800" tIns="50800" rIns="50800" bIns="50800" rtlCol="0" anchor="ctr"/>
            <a:lstStyle/>
            <a:p>
              <a:pPr algn="ctr">
                <a:lnSpc>
                  <a:spcPts val="2696"/>
                </a:lnSpc>
              </a:pPr>
              <a:endParaRPr/>
            </a:p>
          </p:txBody>
        </p:sp>
      </p:grpSp>
      <p:sp>
        <p:nvSpPr>
          <p:cNvPr id="5" name="Freeform 5"/>
          <p:cNvSpPr/>
          <p:nvPr/>
        </p:nvSpPr>
        <p:spPr>
          <a:xfrm>
            <a:off x="0" y="0"/>
            <a:ext cx="18287996" cy="8789515"/>
          </a:xfrm>
          <a:custGeom>
            <a:avLst/>
            <a:gdLst/>
            <a:ahLst/>
            <a:cxnLst/>
            <a:rect l="l" t="t" r="r" b="b"/>
            <a:pathLst>
              <a:path w="9144000" h="8789515">
                <a:moveTo>
                  <a:pt x="0" y="0"/>
                </a:moveTo>
                <a:lnTo>
                  <a:pt x="9144000" y="0"/>
                </a:lnTo>
                <a:lnTo>
                  <a:pt x="9144000" y="8789515"/>
                </a:lnTo>
                <a:lnTo>
                  <a:pt x="0" y="8789515"/>
                </a:lnTo>
                <a:lnTo>
                  <a:pt x="0" y="0"/>
                </a:lnTo>
                <a:close/>
              </a:path>
            </a:pathLst>
          </a:custGeom>
          <a:blipFill>
            <a:blip r:embed="rId3"/>
            <a:stretch>
              <a:fillRect l="-7290" r="-64485"/>
            </a:stretch>
          </a:blipFill>
        </p:spPr>
        <p:txBody>
          <a:bodyPr/>
          <a:lstStyle/>
          <a:p>
            <a:endParaRPr lang="fr-CH" dirty="0"/>
          </a:p>
        </p:txBody>
      </p:sp>
      <p:sp>
        <p:nvSpPr>
          <p:cNvPr id="6" name="Freeform 6"/>
          <p:cNvSpPr/>
          <p:nvPr/>
        </p:nvSpPr>
        <p:spPr>
          <a:xfrm>
            <a:off x="14064555" y="8881138"/>
            <a:ext cx="3979996" cy="1292735"/>
          </a:xfrm>
          <a:custGeom>
            <a:avLst/>
            <a:gdLst/>
            <a:ahLst/>
            <a:cxnLst/>
            <a:rect l="l" t="t" r="r" b="b"/>
            <a:pathLst>
              <a:path w="3979996" h="1292735">
                <a:moveTo>
                  <a:pt x="0" y="0"/>
                </a:moveTo>
                <a:lnTo>
                  <a:pt x="3979996" y="0"/>
                </a:lnTo>
                <a:lnTo>
                  <a:pt x="3979996" y="1292736"/>
                </a:lnTo>
                <a:lnTo>
                  <a:pt x="0" y="1292736"/>
                </a:lnTo>
                <a:lnTo>
                  <a:pt x="0" y="0"/>
                </a:lnTo>
                <a:close/>
              </a:path>
            </a:pathLst>
          </a:custGeom>
          <a:blipFill>
            <a:blip r:embed="rId4"/>
            <a:stretch>
              <a:fillRect/>
            </a:stretch>
          </a:blipFill>
        </p:spPr>
        <p:txBody>
          <a:bodyPr/>
          <a:lstStyle/>
          <a:p>
            <a:endParaRPr lang="fr-CH"/>
          </a:p>
        </p:txBody>
      </p:sp>
      <p:sp>
        <p:nvSpPr>
          <p:cNvPr id="7" name="TextBox 7"/>
          <p:cNvSpPr txBox="1"/>
          <p:nvPr/>
        </p:nvSpPr>
        <p:spPr>
          <a:xfrm>
            <a:off x="2008869" y="2362909"/>
            <a:ext cx="14270262" cy="2436564"/>
          </a:xfrm>
          <a:prstGeom prst="rect">
            <a:avLst/>
          </a:prstGeom>
        </p:spPr>
        <p:txBody>
          <a:bodyPr lIns="0" tIns="0" rIns="0" bIns="0" rtlCol="0" anchor="t">
            <a:spAutoFit/>
          </a:bodyPr>
          <a:lstStyle/>
          <a:p>
            <a:pPr algn="l">
              <a:lnSpc>
                <a:spcPts val="19030"/>
              </a:lnSpc>
            </a:pPr>
            <a:endParaRPr lang="en-US" sz="16693" dirty="0">
              <a:solidFill>
                <a:srgbClr val="F1EEF5"/>
              </a:solidFill>
              <a:latin typeface="Graphik Compact Bold"/>
            </a:endParaRPr>
          </a:p>
        </p:txBody>
      </p:sp>
      <p:sp>
        <p:nvSpPr>
          <p:cNvPr id="8" name="TextBox 8"/>
          <p:cNvSpPr txBox="1"/>
          <p:nvPr/>
        </p:nvSpPr>
        <p:spPr>
          <a:xfrm>
            <a:off x="3279377" y="3831110"/>
            <a:ext cx="13315030" cy="3090590"/>
          </a:xfrm>
          <a:prstGeom prst="rect">
            <a:avLst/>
          </a:prstGeom>
        </p:spPr>
        <p:txBody>
          <a:bodyPr lIns="0" tIns="0" rIns="0" bIns="0" rtlCol="0" anchor="t">
            <a:spAutoFit/>
          </a:bodyPr>
          <a:lstStyle/>
          <a:p>
            <a:pPr algn="l">
              <a:lnSpc>
                <a:spcPts val="24137"/>
              </a:lnSpc>
            </a:pPr>
            <a:endParaRPr lang="en-US" sz="21173" dirty="0">
              <a:solidFill>
                <a:srgbClr val="F1EEF5"/>
              </a:solidFill>
              <a:latin typeface="Graphik Compact Bold"/>
            </a:endParaRPr>
          </a:p>
        </p:txBody>
      </p:sp>
      <p:sp>
        <p:nvSpPr>
          <p:cNvPr id="9" name="Google Shape;22;p1">
            <a:extLst>
              <a:ext uri="{FF2B5EF4-FFF2-40B4-BE49-F238E27FC236}">
                <a16:creationId xmlns:a16="http://schemas.microsoft.com/office/drawing/2014/main" id="{52564FC5-F097-3E2C-5148-B0A15DE3F96E}"/>
              </a:ext>
            </a:extLst>
          </p:cNvPr>
          <p:cNvSpPr txBox="1"/>
          <p:nvPr/>
        </p:nvSpPr>
        <p:spPr>
          <a:xfrm>
            <a:off x="1219200" y="5244861"/>
            <a:ext cx="8279867" cy="443711"/>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800" spc="109" dirty="0">
                <a:solidFill>
                  <a:srgbClr val="474747"/>
                </a:solidFill>
                <a:latin typeface="Graphik Compact Medium"/>
                <a:sym typeface="Verdana"/>
              </a:rPr>
              <a:t> Webinar– February 2025</a:t>
            </a:r>
            <a:endParaRPr sz="2800" spc="109" dirty="0">
              <a:solidFill>
                <a:srgbClr val="474747"/>
              </a:solidFill>
              <a:latin typeface="Graphik Compact Medium"/>
              <a:sym typeface="Verdana"/>
            </a:endParaRPr>
          </a:p>
        </p:txBody>
      </p:sp>
      <p:cxnSp>
        <p:nvCxnSpPr>
          <p:cNvPr id="10" name="Google Shape;23;p1">
            <a:extLst>
              <a:ext uri="{FF2B5EF4-FFF2-40B4-BE49-F238E27FC236}">
                <a16:creationId xmlns:a16="http://schemas.microsoft.com/office/drawing/2014/main" id="{85C1BD23-4A0A-84F1-AFAE-78B69AEE7205}"/>
              </a:ext>
            </a:extLst>
          </p:cNvPr>
          <p:cNvCxnSpPr>
            <a:cxnSpLocks/>
          </p:cNvCxnSpPr>
          <p:nvPr/>
        </p:nvCxnSpPr>
        <p:spPr>
          <a:xfrm flipV="1">
            <a:off x="1056638" y="5143500"/>
            <a:ext cx="14488162" cy="0"/>
          </a:xfrm>
          <a:prstGeom prst="straightConnector1">
            <a:avLst/>
          </a:prstGeom>
          <a:noFill/>
          <a:ln w="38100" cap="flat" cmpd="sng">
            <a:solidFill>
              <a:srgbClr val="F5CA27"/>
            </a:solidFill>
            <a:prstDash val="solid"/>
            <a:round/>
            <a:headEnd type="none" w="sm" len="sm"/>
            <a:tailEnd type="none" w="sm" len="sm"/>
          </a:ln>
        </p:spPr>
      </p:cxnSp>
      <p:sp>
        <p:nvSpPr>
          <p:cNvPr id="12" name="TextBox 11">
            <a:extLst>
              <a:ext uri="{FF2B5EF4-FFF2-40B4-BE49-F238E27FC236}">
                <a16:creationId xmlns:a16="http://schemas.microsoft.com/office/drawing/2014/main" id="{892295A7-ADC9-E309-AAFC-55AD8E633BDE}"/>
              </a:ext>
            </a:extLst>
          </p:cNvPr>
          <p:cNvSpPr txBox="1"/>
          <p:nvPr/>
        </p:nvSpPr>
        <p:spPr>
          <a:xfrm>
            <a:off x="1219200" y="3296841"/>
            <a:ext cx="14564362" cy="1846659"/>
          </a:xfrm>
          <a:prstGeom prst="rect">
            <a:avLst/>
          </a:prstGeom>
          <a:noFill/>
        </p:spPr>
        <p:txBody>
          <a:bodyPr wrap="square" rtlCol="0">
            <a:spAutoFit/>
          </a:bodyPr>
          <a:lstStyle/>
          <a:p>
            <a:r>
              <a:rPr lang="en-GB" sz="4800" dirty="0">
                <a:solidFill>
                  <a:srgbClr val="643D97"/>
                </a:solidFill>
                <a:latin typeface="Graphik Compact Bold"/>
              </a:rPr>
              <a:t>Speedily re-establishing missing elements of children’s identity in emergency situations (Art. 8(2) CRC)</a:t>
            </a:r>
            <a:endParaRPr lang="en-US" sz="4800" dirty="0">
              <a:solidFill>
                <a:srgbClr val="643D97"/>
              </a:solidFill>
              <a:latin typeface="Graphik Compact Bold"/>
            </a:endParaRPr>
          </a:p>
          <a:p>
            <a:endParaRPr lang="fr-CH"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07011" y="8029890"/>
            <a:ext cx="18502023" cy="2404705"/>
            <a:chOff x="0" y="0"/>
            <a:chExt cx="6258709" cy="813444"/>
          </a:xfrm>
        </p:grpSpPr>
        <p:sp>
          <p:nvSpPr>
            <p:cNvPr id="9" name="Freeform 9"/>
            <p:cNvSpPr/>
            <p:nvPr/>
          </p:nvSpPr>
          <p:spPr>
            <a:xfrm>
              <a:off x="0" y="0"/>
              <a:ext cx="6258709" cy="813444"/>
            </a:xfrm>
            <a:custGeom>
              <a:avLst/>
              <a:gdLst/>
              <a:ahLst/>
              <a:cxnLst/>
              <a:rect l="l" t="t" r="r" b="b"/>
              <a:pathLst>
                <a:path w="6258709" h="813444">
                  <a:moveTo>
                    <a:pt x="0" y="0"/>
                  </a:moveTo>
                  <a:lnTo>
                    <a:pt x="6258709" y="0"/>
                  </a:lnTo>
                  <a:lnTo>
                    <a:pt x="6258709" y="813444"/>
                  </a:lnTo>
                  <a:lnTo>
                    <a:pt x="0" y="813444"/>
                  </a:lnTo>
                  <a:close/>
                </a:path>
              </a:pathLst>
            </a:custGeom>
            <a:solidFill>
              <a:srgbClr val="6B3E91"/>
            </a:solidFill>
          </p:spPr>
          <p:txBody>
            <a:bodyPr/>
            <a:lstStyle/>
            <a:p>
              <a:endParaRPr lang="fr-CH"/>
            </a:p>
          </p:txBody>
        </p:sp>
      </p:grpSp>
      <p:grpSp>
        <p:nvGrpSpPr>
          <p:cNvPr id="10" name="Group 10"/>
          <p:cNvGrpSpPr/>
          <p:nvPr/>
        </p:nvGrpSpPr>
        <p:grpSpPr>
          <a:xfrm>
            <a:off x="12533918" y="-95250"/>
            <a:ext cx="5754082" cy="8125140"/>
            <a:chOff x="0" y="0"/>
            <a:chExt cx="1946443" cy="2748504"/>
          </a:xfrm>
        </p:grpSpPr>
        <p:sp>
          <p:nvSpPr>
            <p:cNvPr id="11" name="Freeform 11"/>
            <p:cNvSpPr/>
            <p:nvPr/>
          </p:nvSpPr>
          <p:spPr>
            <a:xfrm>
              <a:off x="0" y="0"/>
              <a:ext cx="1946443" cy="2748504"/>
            </a:xfrm>
            <a:custGeom>
              <a:avLst/>
              <a:gdLst/>
              <a:ahLst/>
              <a:cxnLst/>
              <a:rect l="l" t="t" r="r" b="b"/>
              <a:pathLst>
                <a:path w="1946443" h="2748504">
                  <a:moveTo>
                    <a:pt x="0" y="0"/>
                  </a:moveTo>
                  <a:lnTo>
                    <a:pt x="1946443" y="0"/>
                  </a:lnTo>
                  <a:lnTo>
                    <a:pt x="1946443" y="2748504"/>
                  </a:lnTo>
                  <a:lnTo>
                    <a:pt x="0" y="2748504"/>
                  </a:lnTo>
                  <a:close/>
                </a:path>
              </a:pathLst>
            </a:custGeom>
            <a:solidFill>
              <a:srgbClr val="F1EEF5"/>
            </a:solidFill>
          </p:spPr>
          <p:txBody>
            <a:bodyPr/>
            <a:lstStyle/>
            <a:p>
              <a:endParaRPr lang="fr-CH"/>
            </a:p>
          </p:txBody>
        </p:sp>
      </p:grpSp>
      <p:sp>
        <p:nvSpPr>
          <p:cNvPr id="12" name="TextBox 12"/>
          <p:cNvSpPr txBox="1"/>
          <p:nvPr/>
        </p:nvSpPr>
        <p:spPr>
          <a:xfrm>
            <a:off x="990600" y="8861270"/>
            <a:ext cx="16268700" cy="564257"/>
          </a:xfrm>
          <a:prstGeom prst="rect">
            <a:avLst/>
          </a:prstGeom>
        </p:spPr>
        <p:txBody>
          <a:bodyPr lIns="0" tIns="0" rIns="0" bIns="0" rtlCol="0" anchor="t">
            <a:spAutoFit/>
          </a:bodyPr>
          <a:lstStyle/>
          <a:p>
            <a:pPr marL="0" lvl="0" indent="0" algn="l">
              <a:lnSpc>
                <a:spcPts val="4399"/>
              </a:lnSpc>
              <a:spcBef>
                <a:spcPct val="0"/>
              </a:spcBef>
            </a:pPr>
            <a:r>
              <a:rPr lang="en-US" sz="3999" spc="399" dirty="0">
                <a:solidFill>
                  <a:srgbClr val="FFFFFF"/>
                </a:solidFill>
                <a:latin typeface="Graphik Compact Semi-Bold"/>
              </a:rPr>
              <a:t>PRIORITIES – CHILDREN STRATEGY</a:t>
            </a:r>
          </a:p>
        </p:txBody>
      </p:sp>
      <p:sp>
        <p:nvSpPr>
          <p:cNvPr id="58" name="Rectangle: Rounded Corners 57">
            <a:extLst>
              <a:ext uri="{FF2B5EF4-FFF2-40B4-BE49-F238E27FC236}">
                <a16:creationId xmlns:a16="http://schemas.microsoft.com/office/drawing/2014/main" id="{BAB37E1F-9E73-3A02-8584-2B0D69988FC3}"/>
              </a:ext>
            </a:extLst>
          </p:cNvPr>
          <p:cNvSpPr/>
          <p:nvPr/>
        </p:nvSpPr>
        <p:spPr>
          <a:xfrm>
            <a:off x="1008152" y="718595"/>
            <a:ext cx="10528932" cy="6634705"/>
          </a:xfrm>
          <a:prstGeom prst="roundRect">
            <a:avLst/>
          </a:prstGeom>
          <a:solidFill>
            <a:srgbClr val="F0ECF4"/>
          </a:solidFill>
          <a:ln>
            <a:solidFill>
              <a:srgbClr val="6B3E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2700"/>
          </a:p>
        </p:txBody>
      </p:sp>
      <p:grpSp>
        <p:nvGrpSpPr>
          <p:cNvPr id="86" name="Group 85">
            <a:extLst>
              <a:ext uri="{FF2B5EF4-FFF2-40B4-BE49-F238E27FC236}">
                <a16:creationId xmlns:a16="http://schemas.microsoft.com/office/drawing/2014/main" id="{78F90B7F-54DB-0B9F-54B1-AC532630DC87}"/>
              </a:ext>
            </a:extLst>
          </p:cNvPr>
          <p:cNvGrpSpPr/>
          <p:nvPr/>
        </p:nvGrpSpPr>
        <p:grpSpPr>
          <a:xfrm>
            <a:off x="1561003" y="1104900"/>
            <a:ext cx="9423505" cy="1303020"/>
            <a:chOff x="1561003" y="907966"/>
            <a:chExt cx="9423505" cy="1303020"/>
          </a:xfrm>
        </p:grpSpPr>
        <p:sp>
          <p:nvSpPr>
            <p:cNvPr id="70" name="Rectangle: Rounded Corners 69">
              <a:extLst>
                <a:ext uri="{FF2B5EF4-FFF2-40B4-BE49-F238E27FC236}">
                  <a16:creationId xmlns:a16="http://schemas.microsoft.com/office/drawing/2014/main" id="{AD93A0D7-0C41-7ED6-4B89-34F19A58A05C}"/>
                </a:ext>
              </a:extLst>
            </p:cNvPr>
            <p:cNvSpPr/>
            <p:nvPr/>
          </p:nvSpPr>
          <p:spPr>
            <a:xfrm>
              <a:off x="2068559" y="907966"/>
              <a:ext cx="8915400" cy="1143000"/>
            </a:xfrm>
            <a:prstGeom prst="roundRect">
              <a:avLst/>
            </a:prstGeom>
            <a:solidFill>
              <a:srgbClr val="F0ECF4">
                <a:alpha val="30000"/>
              </a:srgbClr>
            </a:solidFill>
            <a:ln>
              <a:solidFill>
                <a:srgbClr val="6B3E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2700"/>
            </a:p>
          </p:txBody>
        </p:sp>
        <p:grpSp>
          <p:nvGrpSpPr>
            <p:cNvPr id="83" name="Group 82">
              <a:extLst>
                <a:ext uri="{FF2B5EF4-FFF2-40B4-BE49-F238E27FC236}">
                  <a16:creationId xmlns:a16="http://schemas.microsoft.com/office/drawing/2014/main" id="{041F89CC-3FC2-204D-87FC-8A4B1B8300E9}"/>
                </a:ext>
              </a:extLst>
            </p:cNvPr>
            <p:cNvGrpSpPr/>
            <p:nvPr/>
          </p:nvGrpSpPr>
          <p:grpSpPr>
            <a:xfrm>
              <a:off x="1561003" y="961291"/>
              <a:ext cx="9423505" cy="1249695"/>
              <a:chOff x="1561003" y="961291"/>
              <a:chExt cx="9423505" cy="1249695"/>
            </a:xfrm>
          </p:grpSpPr>
          <p:sp>
            <p:nvSpPr>
              <p:cNvPr id="71" name="TextBox 70">
                <a:extLst>
                  <a:ext uri="{FF2B5EF4-FFF2-40B4-BE49-F238E27FC236}">
                    <a16:creationId xmlns:a16="http://schemas.microsoft.com/office/drawing/2014/main" id="{E768AC17-F53B-3603-48E3-C12D269DA4C1}"/>
                  </a:ext>
                </a:extLst>
              </p:cNvPr>
              <p:cNvSpPr txBox="1"/>
              <p:nvPr/>
            </p:nvSpPr>
            <p:spPr>
              <a:xfrm>
                <a:off x="2274848" y="961291"/>
                <a:ext cx="8709660" cy="1094339"/>
              </a:xfrm>
              <a:prstGeom prst="rect">
                <a:avLst/>
              </a:prstGeom>
              <a:noFill/>
              <a:ln>
                <a:noFill/>
              </a:ln>
            </p:spPr>
            <p:txBody>
              <a:bodyPr wrap="square">
                <a:spAutoFit/>
              </a:bodyPr>
              <a:lstStyle/>
              <a:p>
                <a:pPr algn="ctr">
                  <a:lnSpc>
                    <a:spcPct val="107000"/>
                  </a:lnSpc>
                  <a:spcAft>
                    <a:spcPts val="1200"/>
                  </a:spcAft>
                </a:pPr>
                <a:r>
                  <a:rPr lang="en-GB" sz="3200" b="1" spc="119" dirty="0">
                    <a:solidFill>
                      <a:srgbClr val="3D3D3D"/>
                    </a:solidFill>
                    <a:latin typeface="Graphik Compact Medium"/>
                  </a:rPr>
                  <a:t>Education &amp; livelihood training as a form of reparation</a:t>
                </a:r>
                <a:r>
                  <a:rPr lang="en-ZA" sz="3200" b="1" spc="119" dirty="0">
                    <a:solidFill>
                      <a:srgbClr val="3D3D3D"/>
                    </a:solidFill>
                    <a:latin typeface="Graphik Compact Medium"/>
                  </a:rPr>
                  <a:t>  </a:t>
                </a:r>
                <a:endParaRPr lang="fr-CH" sz="3200" b="1" spc="119" dirty="0">
                  <a:solidFill>
                    <a:srgbClr val="3D3D3D"/>
                  </a:solidFill>
                  <a:latin typeface="Graphik Compact Medium"/>
                </a:endParaRPr>
              </a:p>
            </p:txBody>
          </p:sp>
          <p:grpSp>
            <p:nvGrpSpPr>
              <p:cNvPr id="81" name="Group 80">
                <a:extLst>
                  <a:ext uri="{FF2B5EF4-FFF2-40B4-BE49-F238E27FC236}">
                    <a16:creationId xmlns:a16="http://schemas.microsoft.com/office/drawing/2014/main" id="{122612AE-DCA2-3EE9-4E76-ADC95EADC416}"/>
                  </a:ext>
                </a:extLst>
              </p:cNvPr>
              <p:cNvGrpSpPr/>
              <p:nvPr/>
            </p:nvGrpSpPr>
            <p:grpSpPr>
              <a:xfrm>
                <a:off x="1561003" y="1182286"/>
                <a:ext cx="1028700" cy="1028700"/>
                <a:chOff x="1560728" y="1182286"/>
                <a:chExt cx="1028700" cy="1028700"/>
              </a:xfrm>
            </p:grpSpPr>
            <p:sp>
              <p:nvSpPr>
                <p:cNvPr id="72" name="Flowchart: Connector 71">
                  <a:extLst>
                    <a:ext uri="{FF2B5EF4-FFF2-40B4-BE49-F238E27FC236}">
                      <a16:creationId xmlns:a16="http://schemas.microsoft.com/office/drawing/2014/main" id="{000E730D-6967-54C1-0F1E-E8C366A789CA}"/>
                    </a:ext>
                  </a:extLst>
                </p:cNvPr>
                <p:cNvSpPr/>
                <p:nvPr/>
              </p:nvSpPr>
              <p:spPr>
                <a:xfrm>
                  <a:off x="1560728" y="1182286"/>
                  <a:ext cx="1028700" cy="1028700"/>
                </a:xfrm>
                <a:prstGeom prst="flowChartConnector">
                  <a:avLst/>
                </a:prstGeom>
                <a:solidFill>
                  <a:srgbClr val="6B3E91"/>
                </a:solidFill>
                <a:ln>
                  <a:solidFill>
                    <a:srgbClr val="6B3E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3000" b="1">
                    <a:solidFill>
                      <a:schemeClr val="bg1"/>
                    </a:solidFill>
                    <a:latin typeface="Segoe UI" panose="020B0502040204020203" pitchFamily="34" charset="0"/>
                    <a:cs typeface="Segoe UI" panose="020B0502040204020203" pitchFamily="34" charset="0"/>
                  </a:endParaRPr>
                </a:p>
              </p:txBody>
            </p:sp>
            <p:pic>
              <p:nvPicPr>
                <p:cNvPr id="73" name="Graphic 72" descr="Classroom with solid fill">
                  <a:extLst>
                    <a:ext uri="{FF2B5EF4-FFF2-40B4-BE49-F238E27FC236}">
                      <a16:creationId xmlns:a16="http://schemas.microsoft.com/office/drawing/2014/main" id="{5DC913E8-556A-9FFB-E43A-0AE12CB365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2178" y="1353736"/>
                  <a:ext cx="685800" cy="685800"/>
                </a:xfrm>
                <a:prstGeom prst="rect">
                  <a:avLst/>
                </a:prstGeom>
              </p:spPr>
            </p:pic>
          </p:grpSp>
        </p:grpSp>
      </p:grpSp>
      <p:grpSp>
        <p:nvGrpSpPr>
          <p:cNvPr id="85" name="Group 84">
            <a:extLst>
              <a:ext uri="{FF2B5EF4-FFF2-40B4-BE49-F238E27FC236}">
                <a16:creationId xmlns:a16="http://schemas.microsoft.com/office/drawing/2014/main" id="{C57406AD-967E-61E2-ADC6-9EC70080B967}"/>
              </a:ext>
            </a:extLst>
          </p:cNvPr>
          <p:cNvGrpSpPr/>
          <p:nvPr/>
        </p:nvGrpSpPr>
        <p:grpSpPr>
          <a:xfrm>
            <a:off x="1561003" y="4393592"/>
            <a:ext cx="9423231" cy="1303020"/>
            <a:chOff x="1561003" y="4327946"/>
            <a:chExt cx="9423231" cy="1303020"/>
          </a:xfrm>
        </p:grpSpPr>
        <p:grpSp>
          <p:nvGrpSpPr>
            <p:cNvPr id="79" name="Group 78">
              <a:extLst>
                <a:ext uri="{FF2B5EF4-FFF2-40B4-BE49-F238E27FC236}">
                  <a16:creationId xmlns:a16="http://schemas.microsoft.com/office/drawing/2014/main" id="{D36C3075-2686-C668-C684-5A0B8789B655}"/>
                </a:ext>
              </a:extLst>
            </p:cNvPr>
            <p:cNvGrpSpPr/>
            <p:nvPr/>
          </p:nvGrpSpPr>
          <p:grpSpPr>
            <a:xfrm>
              <a:off x="2068834" y="4327946"/>
              <a:ext cx="8915400" cy="1143000"/>
              <a:chOff x="2068834" y="4327946"/>
              <a:chExt cx="8915400" cy="1143000"/>
            </a:xfrm>
          </p:grpSpPr>
          <p:sp>
            <p:nvSpPr>
              <p:cNvPr id="60" name="Rectangle: Rounded Corners 59">
                <a:extLst>
                  <a:ext uri="{FF2B5EF4-FFF2-40B4-BE49-F238E27FC236}">
                    <a16:creationId xmlns:a16="http://schemas.microsoft.com/office/drawing/2014/main" id="{3583E866-6AEC-0B69-A44C-64D744517765}"/>
                  </a:ext>
                </a:extLst>
              </p:cNvPr>
              <p:cNvSpPr/>
              <p:nvPr/>
            </p:nvSpPr>
            <p:spPr>
              <a:xfrm>
                <a:off x="2068834" y="4327946"/>
                <a:ext cx="8915400" cy="1143000"/>
              </a:xfrm>
              <a:prstGeom prst="roundRect">
                <a:avLst/>
              </a:prstGeom>
              <a:solidFill>
                <a:srgbClr val="F0ECF4">
                  <a:alpha val="30000"/>
                </a:srgbClr>
              </a:solidFill>
              <a:ln>
                <a:solidFill>
                  <a:srgbClr val="6B3E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2700"/>
              </a:p>
            </p:txBody>
          </p:sp>
          <p:sp>
            <p:nvSpPr>
              <p:cNvPr id="61" name="TextBox 60">
                <a:extLst>
                  <a:ext uri="{FF2B5EF4-FFF2-40B4-BE49-F238E27FC236}">
                    <a16:creationId xmlns:a16="http://schemas.microsoft.com/office/drawing/2014/main" id="{647BA429-70A1-BAF9-B001-7AF94C865D76}"/>
                  </a:ext>
                </a:extLst>
              </p:cNvPr>
              <p:cNvSpPr txBox="1"/>
              <p:nvPr/>
            </p:nvSpPr>
            <p:spPr>
              <a:xfrm>
                <a:off x="2202382" y="4615747"/>
                <a:ext cx="8709660" cy="567399"/>
              </a:xfrm>
              <a:prstGeom prst="rect">
                <a:avLst/>
              </a:prstGeom>
              <a:noFill/>
              <a:ln>
                <a:noFill/>
              </a:ln>
            </p:spPr>
            <p:txBody>
              <a:bodyPr wrap="square">
                <a:spAutoFit/>
              </a:bodyPr>
              <a:lstStyle/>
              <a:p>
                <a:pPr algn="ctr">
                  <a:lnSpc>
                    <a:spcPct val="107000"/>
                  </a:lnSpc>
                </a:pPr>
                <a:r>
                  <a:rPr lang="en-GB" sz="3200" b="1" spc="119" dirty="0">
                    <a:solidFill>
                      <a:srgbClr val="3D3D3D"/>
                    </a:solidFill>
                    <a:latin typeface="Graphik Compact Medium"/>
                  </a:rPr>
                  <a:t>Access to legal identity &amp; nationality</a:t>
                </a:r>
                <a:endParaRPr lang="fr-CH" sz="3200" b="1" spc="119" dirty="0">
                  <a:solidFill>
                    <a:srgbClr val="3D3D3D"/>
                  </a:solidFill>
                  <a:latin typeface="Graphik Compact Medium"/>
                </a:endParaRPr>
              </a:p>
            </p:txBody>
          </p:sp>
        </p:grpSp>
        <p:sp>
          <p:nvSpPr>
            <p:cNvPr id="62" name="Flowchart: Connector 61">
              <a:extLst>
                <a:ext uri="{FF2B5EF4-FFF2-40B4-BE49-F238E27FC236}">
                  <a16:creationId xmlns:a16="http://schemas.microsoft.com/office/drawing/2014/main" id="{87264D5A-BBAC-EFDA-140E-7AA0D0375903}"/>
                </a:ext>
              </a:extLst>
            </p:cNvPr>
            <p:cNvSpPr/>
            <p:nvPr/>
          </p:nvSpPr>
          <p:spPr>
            <a:xfrm>
              <a:off x="1561003" y="4602266"/>
              <a:ext cx="1028700" cy="1028700"/>
            </a:xfrm>
            <a:prstGeom prst="flowChartConnector">
              <a:avLst/>
            </a:prstGeom>
            <a:solidFill>
              <a:srgbClr val="6B3E91"/>
            </a:solidFill>
            <a:ln>
              <a:solidFill>
                <a:srgbClr val="6B3E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3000" b="1">
                <a:solidFill>
                  <a:schemeClr val="bg1"/>
                </a:solidFill>
                <a:latin typeface="Segoe UI" panose="020B0502040204020203" pitchFamily="34" charset="0"/>
                <a:cs typeface="Segoe UI" panose="020B0502040204020203" pitchFamily="34" charset="0"/>
              </a:endParaRPr>
            </a:p>
          </p:txBody>
        </p:sp>
      </p:grpSp>
      <p:pic>
        <p:nvPicPr>
          <p:cNvPr id="63" name="Graphic 62" descr="Paper with solid fill">
            <a:extLst>
              <a:ext uri="{FF2B5EF4-FFF2-40B4-BE49-F238E27FC236}">
                <a16:creationId xmlns:a16="http://schemas.microsoft.com/office/drawing/2014/main" id="{9CF123B9-C48D-02E2-67F9-B02C4CAB02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2453" y="4773716"/>
            <a:ext cx="685800" cy="685800"/>
          </a:xfrm>
          <a:prstGeom prst="rect">
            <a:avLst/>
          </a:prstGeom>
        </p:spPr>
      </p:pic>
      <p:sp>
        <p:nvSpPr>
          <p:cNvPr id="64" name="TextBox 63">
            <a:extLst>
              <a:ext uri="{FF2B5EF4-FFF2-40B4-BE49-F238E27FC236}">
                <a16:creationId xmlns:a16="http://schemas.microsoft.com/office/drawing/2014/main" id="{F2ED8E20-183B-0DB6-18E3-6736CA526E9A}"/>
              </a:ext>
            </a:extLst>
          </p:cNvPr>
          <p:cNvSpPr txBox="1"/>
          <p:nvPr/>
        </p:nvSpPr>
        <p:spPr>
          <a:xfrm>
            <a:off x="1472008" y="6037937"/>
            <a:ext cx="9601223" cy="1140506"/>
          </a:xfrm>
          <a:prstGeom prst="rect">
            <a:avLst/>
          </a:prstGeom>
          <a:noFill/>
          <a:ln>
            <a:noFill/>
          </a:ln>
        </p:spPr>
        <p:txBody>
          <a:bodyPr wrap="square" lIns="137160" tIns="68580" rIns="137160" bIns="68580" anchor="t">
            <a:spAutoFit/>
          </a:bodyPr>
          <a:lstStyle/>
          <a:p>
            <a:pPr algn="ctr">
              <a:lnSpc>
                <a:spcPct val="107000"/>
              </a:lnSpc>
            </a:pPr>
            <a:r>
              <a:rPr lang="en-GB" sz="3200" spc="119" dirty="0">
                <a:solidFill>
                  <a:srgbClr val="3D3D3D"/>
                </a:solidFill>
                <a:latin typeface="Graphik Compact Medium"/>
              </a:rPr>
              <a:t>Fight against stigmatisation and </a:t>
            </a:r>
            <a:r>
              <a:rPr lang="en-GB" sz="3200" spc="119" dirty="0" err="1">
                <a:solidFill>
                  <a:srgbClr val="3D3D3D"/>
                </a:solidFill>
                <a:latin typeface="Graphik Compact Medium"/>
              </a:rPr>
              <a:t>ostracisation</a:t>
            </a:r>
            <a:r>
              <a:rPr lang="en-GB" sz="3200" spc="119" dirty="0">
                <a:solidFill>
                  <a:srgbClr val="3D3D3D"/>
                </a:solidFill>
                <a:latin typeface="Graphik Compact Medium"/>
              </a:rPr>
              <a:t> by their communities and families </a:t>
            </a:r>
            <a:endParaRPr lang="fr-CH" sz="3200" spc="119" dirty="0">
              <a:solidFill>
                <a:srgbClr val="3D3D3D"/>
              </a:solidFill>
              <a:latin typeface="Graphik Compact Medium"/>
            </a:endParaRPr>
          </a:p>
        </p:txBody>
      </p:sp>
      <p:grpSp>
        <p:nvGrpSpPr>
          <p:cNvPr id="84" name="Group 83">
            <a:extLst>
              <a:ext uri="{FF2B5EF4-FFF2-40B4-BE49-F238E27FC236}">
                <a16:creationId xmlns:a16="http://schemas.microsoft.com/office/drawing/2014/main" id="{CBFA76E8-5219-2F51-48B4-B3DAFF539D84}"/>
              </a:ext>
            </a:extLst>
          </p:cNvPr>
          <p:cNvGrpSpPr/>
          <p:nvPr/>
        </p:nvGrpSpPr>
        <p:grpSpPr>
          <a:xfrm>
            <a:off x="1561003" y="2749246"/>
            <a:ext cx="9557058" cy="1303020"/>
            <a:chOff x="1561003" y="2617956"/>
            <a:chExt cx="9557058" cy="1303020"/>
          </a:xfrm>
        </p:grpSpPr>
        <p:grpSp>
          <p:nvGrpSpPr>
            <p:cNvPr id="80" name="Group 79">
              <a:extLst>
                <a:ext uri="{FF2B5EF4-FFF2-40B4-BE49-F238E27FC236}">
                  <a16:creationId xmlns:a16="http://schemas.microsoft.com/office/drawing/2014/main" id="{C7E53205-AAF8-79A6-787C-59E6AC69BD21}"/>
                </a:ext>
              </a:extLst>
            </p:cNvPr>
            <p:cNvGrpSpPr/>
            <p:nvPr/>
          </p:nvGrpSpPr>
          <p:grpSpPr>
            <a:xfrm>
              <a:off x="2068834" y="2617956"/>
              <a:ext cx="9049227" cy="1143000"/>
              <a:chOff x="2068834" y="2617956"/>
              <a:chExt cx="9049227" cy="1143000"/>
            </a:xfrm>
          </p:grpSpPr>
          <p:sp>
            <p:nvSpPr>
              <p:cNvPr id="66" name="Rectangle: Rounded Corners 65">
                <a:extLst>
                  <a:ext uri="{FF2B5EF4-FFF2-40B4-BE49-F238E27FC236}">
                    <a16:creationId xmlns:a16="http://schemas.microsoft.com/office/drawing/2014/main" id="{7890B645-617D-3FCD-515C-96FB52D3B3F3}"/>
                  </a:ext>
                </a:extLst>
              </p:cNvPr>
              <p:cNvSpPr/>
              <p:nvPr/>
            </p:nvSpPr>
            <p:spPr>
              <a:xfrm>
                <a:off x="2068834" y="2617956"/>
                <a:ext cx="8915400" cy="1143000"/>
              </a:xfrm>
              <a:prstGeom prst="roundRect">
                <a:avLst/>
              </a:prstGeom>
              <a:solidFill>
                <a:srgbClr val="F0ECF4"/>
              </a:solidFill>
              <a:ln>
                <a:solidFill>
                  <a:srgbClr val="6B3E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2700">
                  <a:highlight>
                    <a:srgbClr val="FFFAE6"/>
                  </a:highlight>
                </a:endParaRPr>
              </a:p>
            </p:txBody>
          </p:sp>
          <p:sp>
            <p:nvSpPr>
              <p:cNvPr id="67" name="TextBox 66">
                <a:extLst>
                  <a:ext uri="{FF2B5EF4-FFF2-40B4-BE49-F238E27FC236}">
                    <a16:creationId xmlns:a16="http://schemas.microsoft.com/office/drawing/2014/main" id="{E0CF2CC1-ECEC-BCE5-1232-F82E6B9CFDB1}"/>
                  </a:ext>
                </a:extLst>
              </p:cNvPr>
              <p:cNvSpPr txBox="1"/>
              <p:nvPr/>
            </p:nvSpPr>
            <p:spPr>
              <a:xfrm>
                <a:off x="2408401" y="2905757"/>
                <a:ext cx="8709660" cy="567399"/>
              </a:xfrm>
              <a:prstGeom prst="rect">
                <a:avLst/>
              </a:prstGeom>
              <a:noFill/>
              <a:ln>
                <a:noFill/>
              </a:ln>
            </p:spPr>
            <p:txBody>
              <a:bodyPr wrap="square">
                <a:spAutoFit/>
              </a:bodyPr>
              <a:lstStyle/>
              <a:p>
                <a:pPr algn="ctr">
                  <a:lnSpc>
                    <a:spcPct val="107000"/>
                  </a:lnSpc>
                  <a:spcAft>
                    <a:spcPts val="1200"/>
                  </a:spcAft>
                </a:pPr>
                <a:r>
                  <a:rPr lang="en-GB" sz="3200" b="1" spc="119" dirty="0">
                    <a:solidFill>
                      <a:srgbClr val="3D3D3D"/>
                    </a:solidFill>
                    <a:latin typeface="Graphik Compact Medium"/>
                  </a:rPr>
                  <a:t>Co-creation &amp; other forms of participation</a:t>
                </a:r>
                <a:r>
                  <a:rPr lang="en-ZA" sz="3200" b="1" spc="119" dirty="0">
                    <a:solidFill>
                      <a:srgbClr val="3D3D3D"/>
                    </a:solidFill>
                    <a:latin typeface="Graphik Compact Medium"/>
                  </a:rPr>
                  <a:t> </a:t>
                </a:r>
                <a:endParaRPr lang="fr-CH" sz="3200" b="1" spc="119" dirty="0">
                  <a:solidFill>
                    <a:srgbClr val="3D3D3D"/>
                  </a:solidFill>
                  <a:latin typeface="Graphik Compact Medium"/>
                </a:endParaRPr>
              </a:p>
            </p:txBody>
          </p:sp>
        </p:grpSp>
        <p:grpSp>
          <p:nvGrpSpPr>
            <p:cNvPr id="82" name="Group 81">
              <a:extLst>
                <a:ext uri="{FF2B5EF4-FFF2-40B4-BE49-F238E27FC236}">
                  <a16:creationId xmlns:a16="http://schemas.microsoft.com/office/drawing/2014/main" id="{D3E9DCC9-51A7-8E18-F640-B749489270EE}"/>
                </a:ext>
              </a:extLst>
            </p:cNvPr>
            <p:cNvGrpSpPr/>
            <p:nvPr/>
          </p:nvGrpSpPr>
          <p:grpSpPr>
            <a:xfrm>
              <a:off x="1561003" y="2892276"/>
              <a:ext cx="1028700" cy="1028700"/>
              <a:chOff x="1427177" y="2892276"/>
              <a:chExt cx="1028700" cy="1028700"/>
            </a:xfrm>
          </p:grpSpPr>
          <p:sp>
            <p:nvSpPr>
              <p:cNvPr id="68" name="Flowchart: Connector 67">
                <a:extLst>
                  <a:ext uri="{FF2B5EF4-FFF2-40B4-BE49-F238E27FC236}">
                    <a16:creationId xmlns:a16="http://schemas.microsoft.com/office/drawing/2014/main" id="{34727910-DFB0-ECFB-2492-D6786A1CF486}"/>
                  </a:ext>
                </a:extLst>
              </p:cNvPr>
              <p:cNvSpPr/>
              <p:nvPr/>
            </p:nvSpPr>
            <p:spPr>
              <a:xfrm>
                <a:off x="1427177" y="2892276"/>
                <a:ext cx="1028700" cy="1028700"/>
              </a:xfrm>
              <a:prstGeom prst="flowChartConnector">
                <a:avLst/>
              </a:prstGeom>
              <a:solidFill>
                <a:srgbClr val="6B3E91"/>
              </a:solidFill>
              <a:ln>
                <a:solidFill>
                  <a:srgbClr val="6B3E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3000" b="1">
                  <a:solidFill>
                    <a:schemeClr val="bg1"/>
                  </a:solidFill>
                  <a:latin typeface="Segoe UI" panose="020B0502040204020203" pitchFamily="34" charset="0"/>
                  <a:cs typeface="Segoe UI" panose="020B0502040204020203" pitchFamily="34" charset="0"/>
                </a:endParaRPr>
              </a:p>
            </p:txBody>
          </p:sp>
          <p:pic>
            <p:nvPicPr>
              <p:cNvPr id="69" name="Graphic 68" descr="Users with solid fill">
                <a:extLst>
                  <a:ext uri="{FF2B5EF4-FFF2-40B4-BE49-F238E27FC236}">
                    <a16:creationId xmlns:a16="http://schemas.microsoft.com/office/drawing/2014/main" id="{6664BDD7-0DEA-8BB6-FCBA-840DB4292C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98627" y="3063726"/>
                <a:ext cx="685800" cy="685800"/>
              </a:xfrm>
              <a:prstGeom prst="rect">
                <a:avLst/>
              </a:prstGeom>
            </p:spPr>
          </p:pic>
        </p:grpSp>
      </p:grpSp>
      <p:pic>
        <p:nvPicPr>
          <p:cNvPr id="74" name="Picture 73" descr="A group of drawings on a wall&#10;&#10;Description automatically generated">
            <a:extLst>
              <a:ext uri="{FF2B5EF4-FFF2-40B4-BE49-F238E27FC236}">
                <a16:creationId xmlns:a16="http://schemas.microsoft.com/office/drawing/2014/main" id="{C20B401A-2C90-699F-0CF8-FEA957368F7D}"/>
              </a:ext>
            </a:extLst>
          </p:cNvPr>
          <p:cNvPicPr>
            <a:picLocks noChangeAspect="1"/>
          </p:cNvPicPr>
          <p:nvPr/>
        </p:nvPicPr>
        <p:blipFill rotWithShape="1">
          <a:blip r:embed="rId9"/>
          <a:srcRect l="37682" t="381" r="9856" b="6368"/>
          <a:stretch/>
        </p:blipFill>
        <p:spPr>
          <a:xfrm>
            <a:off x="12573000" y="1006575"/>
            <a:ext cx="5154741" cy="7023315"/>
          </a:xfrm>
          <a:prstGeom prst="rect">
            <a:avLst/>
          </a:prstGeom>
        </p:spPr>
      </p:pic>
      <p:pic>
        <p:nvPicPr>
          <p:cNvPr id="76" name="Picture 75">
            <a:extLst>
              <a:ext uri="{FF2B5EF4-FFF2-40B4-BE49-F238E27FC236}">
                <a16:creationId xmlns:a16="http://schemas.microsoft.com/office/drawing/2014/main" id="{2F90FAAF-C18D-5118-2068-12FBE65DCD3E}"/>
              </a:ext>
            </a:extLst>
          </p:cNvPr>
          <p:cNvPicPr>
            <a:picLocks noChangeAspect="1"/>
          </p:cNvPicPr>
          <p:nvPr/>
        </p:nvPicPr>
        <p:blipFill rotWithShape="1">
          <a:blip r:embed="rId10"/>
          <a:srcRect l="7214" t="7119" r="4047" b="2206"/>
          <a:stretch/>
        </p:blipFill>
        <p:spPr>
          <a:xfrm>
            <a:off x="12533919" y="1006574"/>
            <a:ext cx="5154742" cy="7023316"/>
          </a:xfrm>
          <a:prstGeom prst="rect">
            <a:avLst/>
          </a:prstGeom>
        </p:spPr>
      </p:pic>
      <p:sp>
        <p:nvSpPr>
          <p:cNvPr id="77" name="TextBox 76">
            <a:extLst>
              <a:ext uri="{FF2B5EF4-FFF2-40B4-BE49-F238E27FC236}">
                <a16:creationId xmlns:a16="http://schemas.microsoft.com/office/drawing/2014/main" id="{D8C3403F-985C-CE5C-9876-59CF3CFDA4F4}"/>
              </a:ext>
            </a:extLst>
          </p:cNvPr>
          <p:cNvSpPr txBox="1"/>
          <p:nvPr/>
        </p:nvSpPr>
        <p:spPr>
          <a:xfrm>
            <a:off x="12533918" y="7718267"/>
            <a:ext cx="9261987" cy="265457"/>
          </a:xfrm>
          <a:prstGeom prst="rect">
            <a:avLst/>
          </a:prstGeom>
          <a:noFill/>
        </p:spPr>
        <p:txBody>
          <a:bodyPr wrap="square">
            <a:spAutoFit/>
          </a:bodyPr>
          <a:lstStyle/>
          <a:p>
            <a:r>
              <a:rPr lang="fr-CH" sz="1125">
                <a:solidFill>
                  <a:schemeClr val="bg1"/>
                </a:solidFill>
                <a:latin typeface="Segoe UI" panose="020B0502040204020203" pitchFamily="34" charset="0"/>
                <a:cs typeface="Segoe UI" panose="020B0502040204020203" pitchFamily="34" charset="0"/>
              </a:rPr>
              <a:t>©Sarah-Eve Hammond / GSF</a:t>
            </a:r>
          </a:p>
        </p:txBody>
      </p:sp>
    </p:spTree>
    <p:extLst>
      <p:ext uri="{BB962C8B-B14F-4D97-AF65-F5344CB8AC3E}">
        <p14:creationId xmlns:p14="http://schemas.microsoft.com/office/powerpoint/2010/main" val="362954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107011" y="-95250"/>
            <a:ext cx="5754082" cy="10382250"/>
            <a:chOff x="0" y="0"/>
            <a:chExt cx="1946443" cy="2748504"/>
          </a:xfrm>
        </p:grpSpPr>
        <p:sp>
          <p:nvSpPr>
            <p:cNvPr id="11" name="Freeform 11"/>
            <p:cNvSpPr/>
            <p:nvPr/>
          </p:nvSpPr>
          <p:spPr>
            <a:xfrm>
              <a:off x="0" y="0"/>
              <a:ext cx="1946443" cy="2748504"/>
            </a:xfrm>
            <a:custGeom>
              <a:avLst/>
              <a:gdLst/>
              <a:ahLst/>
              <a:cxnLst/>
              <a:rect l="l" t="t" r="r" b="b"/>
              <a:pathLst>
                <a:path w="1946443" h="2748504">
                  <a:moveTo>
                    <a:pt x="0" y="0"/>
                  </a:moveTo>
                  <a:lnTo>
                    <a:pt x="1946443" y="0"/>
                  </a:lnTo>
                  <a:lnTo>
                    <a:pt x="1946443" y="2748504"/>
                  </a:lnTo>
                  <a:lnTo>
                    <a:pt x="0" y="2748504"/>
                  </a:lnTo>
                  <a:close/>
                </a:path>
              </a:pathLst>
            </a:custGeom>
            <a:solidFill>
              <a:srgbClr val="F1EEF5"/>
            </a:solidFill>
          </p:spPr>
          <p:txBody>
            <a:bodyPr/>
            <a:lstStyle/>
            <a:p>
              <a:endParaRPr lang="fr-CH"/>
            </a:p>
          </p:txBody>
        </p:sp>
      </p:grpSp>
      <p:grpSp>
        <p:nvGrpSpPr>
          <p:cNvPr id="31" name="Group 31"/>
          <p:cNvGrpSpPr/>
          <p:nvPr/>
        </p:nvGrpSpPr>
        <p:grpSpPr>
          <a:xfrm>
            <a:off x="7388026" y="5612769"/>
            <a:ext cx="10442748" cy="1722167"/>
            <a:chOff x="0" y="-28575"/>
            <a:chExt cx="11767861" cy="2296221"/>
          </a:xfrm>
        </p:grpSpPr>
        <p:sp>
          <p:nvSpPr>
            <p:cNvPr id="32" name="TextBox 32"/>
            <p:cNvSpPr txBox="1"/>
            <p:nvPr/>
          </p:nvSpPr>
          <p:spPr>
            <a:xfrm>
              <a:off x="0" y="-28575"/>
              <a:ext cx="11767861" cy="359072"/>
            </a:xfrm>
            <a:prstGeom prst="rect">
              <a:avLst/>
            </a:prstGeom>
          </p:spPr>
          <p:txBody>
            <a:bodyPr lIns="0" tIns="0" rIns="0" bIns="0" rtlCol="0" anchor="t">
              <a:spAutoFit/>
            </a:bodyPr>
            <a:lstStyle/>
            <a:p>
              <a:pPr algn="l">
                <a:lnSpc>
                  <a:spcPts val="2120"/>
                </a:lnSpc>
              </a:pPr>
              <a:r>
                <a:rPr lang="en-US" sz="2800" spc="96" dirty="0">
                  <a:solidFill>
                    <a:srgbClr val="3D3D3D"/>
                  </a:solidFill>
                  <a:latin typeface="Graphik Compact Medium"/>
                </a:rPr>
                <a:t>Lived realities</a:t>
              </a:r>
            </a:p>
          </p:txBody>
        </p:sp>
        <p:sp>
          <p:nvSpPr>
            <p:cNvPr id="33" name="TextBox 33"/>
            <p:cNvSpPr txBox="1"/>
            <p:nvPr/>
          </p:nvSpPr>
          <p:spPr>
            <a:xfrm>
              <a:off x="0" y="462794"/>
              <a:ext cx="11767861" cy="1804852"/>
            </a:xfrm>
            <a:prstGeom prst="rect">
              <a:avLst/>
            </a:prstGeom>
          </p:spPr>
          <p:txBody>
            <a:bodyPr lIns="0" tIns="0" rIns="0" bIns="0" rtlCol="0" anchor="t">
              <a:spAutoFit/>
            </a:bodyPr>
            <a:lstStyle/>
            <a:p>
              <a:pPr algn="l">
                <a:lnSpc>
                  <a:spcPts val="2698"/>
                </a:lnSpc>
              </a:pPr>
              <a:r>
                <a:rPr lang="en-GB" sz="2200" dirty="0">
                  <a:solidFill>
                    <a:srgbClr val="3D3D3D"/>
                  </a:solidFill>
                  <a:latin typeface="Graphik Compact"/>
                </a:rPr>
                <a:t>Captivity</a:t>
              </a:r>
            </a:p>
            <a:p>
              <a:pPr algn="l">
                <a:lnSpc>
                  <a:spcPts val="2698"/>
                </a:lnSpc>
              </a:pPr>
              <a:r>
                <a:rPr lang="en-GB" sz="2200" dirty="0">
                  <a:solidFill>
                    <a:srgbClr val="3D3D3D"/>
                  </a:solidFill>
                  <a:latin typeface="Graphik Compact"/>
                </a:rPr>
                <a:t>Displacement</a:t>
              </a:r>
            </a:p>
            <a:p>
              <a:pPr algn="l">
                <a:lnSpc>
                  <a:spcPts val="2698"/>
                </a:lnSpc>
              </a:pPr>
              <a:r>
                <a:rPr lang="en-GB" sz="2200" dirty="0">
                  <a:solidFill>
                    <a:srgbClr val="3D3D3D"/>
                  </a:solidFill>
                  <a:latin typeface="Graphik Compact"/>
                </a:rPr>
                <a:t>Lack of legal identity</a:t>
              </a:r>
            </a:p>
            <a:p>
              <a:pPr algn="l">
                <a:lnSpc>
                  <a:spcPts val="2698"/>
                </a:lnSpc>
              </a:pPr>
              <a:r>
                <a:rPr lang="en-GB" sz="2200" dirty="0">
                  <a:solidFill>
                    <a:srgbClr val="3D3D3D"/>
                  </a:solidFill>
                  <a:latin typeface="Graphik Compact"/>
                </a:rPr>
                <a:t>Economic hardship</a:t>
              </a:r>
            </a:p>
          </p:txBody>
        </p:sp>
      </p:grpSp>
      <p:sp>
        <p:nvSpPr>
          <p:cNvPr id="47" name="TextBox 46">
            <a:extLst>
              <a:ext uri="{FF2B5EF4-FFF2-40B4-BE49-F238E27FC236}">
                <a16:creationId xmlns:a16="http://schemas.microsoft.com/office/drawing/2014/main" id="{60D1CDA7-BA7B-801A-A2FB-78BD8D950388}"/>
              </a:ext>
            </a:extLst>
          </p:cNvPr>
          <p:cNvSpPr txBox="1"/>
          <p:nvPr/>
        </p:nvSpPr>
        <p:spPr>
          <a:xfrm>
            <a:off x="518559" y="7649102"/>
            <a:ext cx="6306453" cy="276999"/>
          </a:xfrm>
          <a:prstGeom prst="rect">
            <a:avLst/>
          </a:prstGeom>
          <a:noFill/>
        </p:spPr>
        <p:txBody>
          <a:bodyPr wrap="square">
            <a:spAutoFit/>
          </a:bodyPr>
          <a:lstStyle/>
          <a:p>
            <a:r>
              <a:rPr lang="fr-CH" sz="1200" dirty="0">
                <a:solidFill>
                  <a:srgbClr val="3D3D3D"/>
                </a:solidFill>
                <a:latin typeface="Graphik Compact"/>
              </a:rPr>
              <a:t>Marie Perrault/ GSF</a:t>
            </a:r>
          </a:p>
        </p:txBody>
      </p:sp>
      <p:grpSp>
        <p:nvGrpSpPr>
          <p:cNvPr id="3" name="Group 31">
            <a:extLst>
              <a:ext uri="{FF2B5EF4-FFF2-40B4-BE49-F238E27FC236}">
                <a16:creationId xmlns:a16="http://schemas.microsoft.com/office/drawing/2014/main" id="{A9C39B5C-6119-E601-7EED-1EE1157F1C9C}"/>
              </a:ext>
            </a:extLst>
          </p:cNvPr>
          <p:cNvGrpSpPr/>
          <p:nvPr/>
        </p:nvGrpSpPr>
        <p:grpSpPr>
          <a:xfrm>
            <a:off x="7388026" y="3794267"/>
            <a:ext cx="10442748" cy="1029670"/>
            <a:chOff x="0" y="-28575"/>
            <a:chExt cx="11767861" cy="1372893"/>
          </a:xfrm>
        </p:grpSpPr>
        <p:sp>
          <p:nvSpPr>
            <p:cNvPr id="6" name="TextBox 32">
              <a:extLst>
                <a:ext uri="{FF2B5EF4-FFF2-40B4-BE49-F238E27FC236}">
                  <a16:creationId xmlns:a16="http://schemas.microsoft.com/office/drawing/2014/main" id="{0A693AFE-8582-59D0-C21E-2C2664E6A0F6}"/>
                </a:ext>
              </a:extLst>
            </p:cNvPr>
            <p:cNvSpPr txBox="1"/>
            <p:nvPr/>
          </p:nvSpPr>
          <p:spPr>
            <a:xfrm>
              <a:off x="0" y="-28575"/>
              <a:ext cx="11767861" cy="359072"/>
            </a:xfrm>
            <a:prstGeom prst="rect">
              <a:avLst/>
            </a:prstGeom>
          </p:spPr>
          <p:txBody>
            <a:bodyPr lIns="0" tIns="0" rIns="0" bIns="0" rtlCol="0" anchor="t">
              <a:spAutoFit/>
            </a:bodyPr>
            <a:lstStyle/>
            <a:p>
              <a:pPr algn="l">
                <a:lnSpc>
                  <a:spcPts val="2120"/>
                </a:lnSpc>
              </a:pPr>
              <a:r>
                <a:rPr lang="en-US" sz="2800" spc="96" dirty="0">
                  <a:solidFill>
                    <a:srgbClr val="3D3D3D"/>
                  </a:solidFill>
                  <a:latin typeface="Graphik Compact Medium"/>
                </a:rPr>
                <a:t>Physical harm</a:t>
              </a:r>
            </a:p>
          </p:txBody>
        </p:sp>
        <p:sp>
          <p:nvSpPr>
            <p:cNvPr id="7" name="TextBox 33">
              <a:extLst>
                <a:ext uri="{FF2B5EF4-FFF2-40B4-BE49-F238E27FC236}">
                  <a16:creationId xmlns:a16="http://schemas.microsoft.com/office/drawing/2014/main" id="{D96BC0FF-06DF-04DC-8130-13829A768608}"/>
                </a:ext>
              </a:extLst>
            </p:cNvPr>
            <p:cNvSpPr txBox="1"/>
            <p:nvPr/>
          </p:nvSpPr>
          <p:spPr>
            <a:xfrm>
              <a:off x="0" y="462794"/>
              <a:ext cx="11767861" cy="881524"/>
            </a:xfrm>
            <a:prstGeom prst="rect">
              <a:avLst/>
            </a:prstGeom>
          </p:spPr>
          <p:txBody>
            <a:bodyPr lIns="0" tIns="0" rIns="0" bIns="0" rtlCol="0" anchor="t">
              <a:spAutoFit/>
            </a:bodyPr>
            <a:lstStyle/>
            <a:p>
              <a:pPr algn="l">
                <a:lnSpc>
                  <a:spcPts val="2698"/>
                </a:lnSpc>
              </a:pPr>
              <a:r>
                <a:rPr lang="en-US" sz="2200" dirty="0">
                  <a:solidFill>
                    <a:srgbClr val="3D3D3D"/>
                  </a:solidFill>
                  <a:latin typeface="Graphik Compact"/>
                </a:rPr>
                <a:t>HIV</a:t>
              </a:r>
            </a:p>
            <a:p>
              <a:pPr algn="l">
                <a:lnSpc>
                  <a:spcPts val="2698"/>
                </a:lnSpc>
              </a:pPr>
              <a:r>
                <a:rPr lang="en-US" sz="2200" dirty="0">
                  <a:solidFill>
                    <a:srgbClr val="3D3D3D"/>
                  </a:solidFill>
                  <a:latin typeface="Graphik Compact"/>
                </a:rPr>
                <a:t>H</a:t>
              </a:r>
              <a:r>
                <a:rPr lang="en-GB" sz="2200" dirty="0" err="1">
                  <a:solidFill>
                    <a:srgbClr val="3D3D3D"/>
                  </a:solidFill>
                  <a:latin typeface="Graphik Compact"/>
                </a:rPr>
                <a:t>ealth</a:t>
              </a:r>
              <a:r>
                <a:rPr lang="en-GB" sz="2200" dirty="0">
                  <a:solidFill>
                    <a:srgbClr val="3D3D3D"/>
                  </a:solidFill>
                  <a:latin typeface="Graphik Compact"/>
                </a:rPr>
                <a:t> conditions from unsuccessful abortion attempts</a:t>
              </a:r>
              <a:endParaRPr lang="en-US" sz="2200" dirty="0">
                <a:solidFill>
                  <a:srgbClr val="3D3D3D"/>
                </a:solidFill>
                <a:latin typeface="Graphik Compact"/>
              </a:endParaRPr>
            </a:p>
          </p:txBody>
        </p:sp>
      </p:grpSp>
      <p:grpSp>
        <p:nvGrpSpPr>
          <p:cNvPr id="13" name="Group 31">
            <a:extLst>
              <a:ext uri="{FF2B5EF4-FFF2-40B4-BE49-F238E27FC236}">
                <a16:creationId xmlns:a16="http://schemas.microsoft.com/office/drawing/2014/main" id="{E3B161EE-3DAA-8DD3-34BB-F16A2A3687C0}"/>
              </a:ext>
            </a:extLst>
          </p:cNvPr>
          <p:cNvGrpSpPr/>
          <p:nvPr/>
        </p:nvGrpSpPr>
        <p:grpSpPr>
          <a:xfrm>
            <a:off x="7388026" y="1283044"/>
            <a:ext cx="10442748" cy="1715371"/>
            <a:chOff x="0" y="-28575"/>
            <a:chExt cx="11767861" cy="2287159"/>
          </a:xfrm>
        </p:grpSpPr>
        <p:sp>
          <p:nvSpPr>
            <p:cNvPr id="14" name="TextBox 32">
              <a:extLst>
                <a:ext uri="{FF2B5EF4-FFF2-40B4-BE49-F238E27FC236}">
                  <a16:creationId xmlns:a16="http://schemas.microsoft.com/office/drawing/2014/main" id="{F4527110-A7FA-36AA-7652-43C3DE6A8814}"/>
                </a:ext>
              </a:extLst>
            </p:cNvPr>
            <p:cNvSpPr txBox="1"/>
            <p:nvPr/>
          </p:nvSpPr>
          <p:spPr>
            <a:xfrm>
              <a:off x="0" y="-28575"/>
              <a:ext cx="11767861" cy="359072"/>
            </a:xfrm>
            <a:prstGeom prst="rect">
              <a:avLst/>
            </a:prstGeom>
          </p:spPr>
          <p:txBody>
            <a:bodyPr lIns="0" tIns="0" rIns="0" bIns="0" rtlCol="0" anchor="t">
              <a:spAutoFit/>
            </a:bodyPr>
            <a:lstStyle/>
            <a:p>
              <a:pPr algn="l">
                <a:lnSpc>
                  <a:spcPts val="2120"/>
                </a:lnSpc>
              </a:pPr>
              <a:r>
                <a:rPr lang="en-US" sz="2800" spc="96" dirty="0">
                  <a:solidFill>
                    <a:srgbClr val="3D3D3D"/>
                  </a:solidFill>
                  <a:latin typeface="Graphik Compact Medium"/>
                </a:rPr>
                <a:t>Psychological harm</a:t>
              </a:r>
            </a:p>
          </p:txBody>
        </p:sp>
        <p:sp>
          <p:nvSpPr>
            <p:cNvPr id="15" name="TextBox 33">
              <a:extLst>
                <a:ext uri="{FF2B5EF4-FFF2-40B4-BE49-F238E27FC236}">
                  <a16:creationId xmlns:a16="http://schemas.microsoft.com/office/drawing/2014/main" id="{8F3005B8-182D-D0B4-2A94-8712B560DC55}"/>
                </a:ext>
              </a:extLst>
            </p:cNvPr>
            <p:cNvSpPr txBox="1"/>
            <p:nvPr/>
          </p:nvSpPr>
          <p:spPr>
            <a:xfrm>
              <a:off x="0" y="462794"/>
              <a:ext cx="11767861" cy="1795790"/>
            </a:xfrm>
            <a:prstGeom prst="rect">
              <a:avLst/>
            </a:prstGeom>
          </p:spPr>
          <p:txBody>
            <a:bodyPr lIns="0" tIns="0" rIns="0" bIns="0" rtlCol="0" anchor="t">
              <a:spAutoFit/>
            </a:bodyPr>
            <a:lstStyle/>
            <a:p>
              <a:pPr algn="l">
                <a:lnSpc>
                  <a:spcPts val="2698"/>
                </a:lnSpc>
              </a:pPr>
              <a:r>
                <a:rPr lang="en-GB" sz="2200" dirty="0">
                  <a:solidFill>
                    <a:srgbClr val="3D3D3D"/>
                  </a:solidFill>
                  <a:latin typeface="Graphik Compact"/>
                </a:rPr>
                <a:t>Stigmatisation</a:t>
              </a:r>
            </a:p>
            <a:p>
              <a:pPr algn="l">
                <a:lnSpc>
                  <a:spcPts val="2698"/>
                </a:lnSpc>
              </a:pPr>
              <a:r>
                <a:rPr lang="en-GB" sz="2200" dirty="0">
                  <a:solidFill>
                    <a:srgbClr val="3D3D3D"/>
                  </a:solidFill>
                  <a:latin typeface="Graphik Compact"/>
                </a:rPr>
                <a:t>Discrimination</a:t>
              </a:r>
            </a:p>
            <a:p>
              <a:pPr algn="l">
                <a:lnSpc>
                  <a:spcPts val="2698"/>
                </a:lnSpc>
              </a:pPr>
              <a:r>
                <a:rPr lang="en-GB" sz="2200" dirty="0">
                  <a:solidFill>
                    <a:srgbClr val="3D3D3D"/>
                  </a:solidFill>
                  <a:latin typeface="Graphik Compact"/>
                </a:rPr>
                <a:t>Depression</a:t>
              </a:r>
            </a:p>
            <a:p>
              <a:pPr algn="l">
                <a:lnSpc>
                  <a:spcPts val="2698"/>
                </a:lnSpc>
              </a:pPr>
              <a:r>
                <a:rPr lang="en-GB" sz="2200" dirty="0">
                  <a:solidFill>
                    <a:srgbClr val="3D3D3D"/>
                  </a:solidFill>
                  <a:latin typeface="Graphik Compact"/>
                </a:rPr>
                <a:t>Transgenerational harm</a:t>
              </a:r>
              <a:endParaRPr lang="en-US" sz="1927" dirty="0">
                <a:solidFill>
                  <a:srgbClr val="3D3D3D"/>
                </a:solidFill>
                <a:latin typeface="Graphik Compact"/>
              </a:endParaRPr>
            </a:p>
          </p:txBody>
        </p:sp>
      </p:grpSp>
      <p:sp>
        <p:nvSpPr>
          <p:cNvPr id="19" name="Freeform 3">
            <a:extLst>
              <a:ext uri="{FF2B5EF4-FFF2-40B4-BE49-F238E27FC236}">
                <a16:creationId xmlns:a16="http://schemas.microsoft.com/office/drawing/2014/main" id="{811E9501-BEF4-A58E-327C-62D3BBDF1415}"/>
              </a:ext>
            </a:extLst>
          </p:cNvPr>
          <p:cNvSpPr/>
          <p:nvPr/>
        </p:nvSpPr>
        <p:spPr>
          <a:xfrm rot="13500000">
            <a:off x="6345508" y="6071076"/>
            <a:ext cx="344080" cy="354705"/>
          </a:xfrm>
          <a:custGeom>
            <a:avLst/>
            <a:gdLst/>
            <a:ahLst/>
            <a:cxnLst/>
            <a:rect l="l" t="t" r="r" b="b"/>
            <a:pathLst>
              <a:path w="6350000" h="6339840">
                <a:moveTo>
                  <a:pt x="6350000" y="6339840"/>
                </a:moveTo>
                <a:lnTo>
                  <a:pt x="0" y="6339840"/>
                </a:lnTo>
                <a:lnTo>
                  <a:pt x="0" y="0"/>
                </a:lnTo>
                <a:lnTo>
                  <a:pt x="6350000" y="6339840"/>
                </a:lnTo>
                <a:close/>
              </a:path>
            </a:pathLst>
          </a:custGeom>
          <a:solidFill>
            <a:srgbClr val="6B3E91"/>
          </a:solidFill>
        </p:spPr>
        <p:txBody>
          <a:bodyPr/>
          <a:lstStyle/>
          <a:p>
            <a:endParaRPr lang="fr-CH"/>
          </a:p>
        </p:txBody>
      </p:sp>
      <p:sp>
        <p:nvSpPr>
          <p:cNvPr id="20" name="Freeform 3">
            <a:extLst>
              <a:ext uri="{FF2B5EF4-FFF2-40B4-BE49-F238E27FC236}">
                <a16:creationId xmlns:a16="http://schemas.microsoft.com/office/drawing/2014/main" id="{0B917180-BDA4-7452-5C76-6964EF7728DA}"/>
              </a:ext>
            </a:extLst>
          </p:cNvPr>
          <p:cNvSpPr/>
          <p:nvPr/>
        </p:nvSpPr>
        <p:spPr>
          <a:xfrm rot="13500000">
            <a:off x="6345507" y="1896698"/>
            <a:ext cx="344080" cy="354705"/>
          </a:xfrm>
          <a:custGeom>
            <a:avLst/>
            <a:gdLst/>
            <a:ahLst/>
            <a:cxnLst/>
            <a:rect l="l" t="t" r="r" b="b"/>
            <a:pathLst>
              <a:path w="6350000" h="6339840">
                <a:moveTo>
                  <a:pt x="6350000" y="6339840"/>
                </a:moveTo>
                <a:lnTo>
                  <a:pt x="0" y="6339840"/>
                </a:lnTo>
                <a:lnTo>
                  <a:pt x="0" y="0"/>
                </a:lnTo>
                <a:lnTo>
                  <a:pt x="6350000" y="6339840"/>
                </a:lnTo>
                <a:close/>
              </a:path>
            </a:pathLst>
          </a:custGeom>
          <a:solidFill>
            <a:srgbClr val="6B3E91"/>
          </a:solidFill>
        </p:spPr>
        <p:txBody>
          <a:bodyPr/>
          <a:lstStyle/>
          <a:p>
            <a:endParaRPr lang="fr-CH"/>
          </a:p>
        </p:txBody>
      </p:sp>
      <p:sp>
        <p:nvSpPr>
          <p:cNvPr id="21" name="Freeform 3">
            <a:extLst>
              <a:ext uri="{FF2B5EF4-FFF2-40B4-BE49-F238E27FC236}">
                <a16:creationId xmlns:a16="http://schemas.microsoft.com/office/drawing/2014/main" id="{C4BE2C75-2AD2-5017-9B50-AEB6F6CD9D3A}"/>
              </a:ext>
            </a:extLst>
          </p:cNvPr>
          <p:cNvSpPr/>
          <p:nvPr/>
        </p:nvSpPr>
        <p:spPr>
          <a:xfrm rot="13500000">
            <a:off x="6345507" y="4006613"/>
            <a:ext cx="344080" cy="354705"/>
          </a:xfrm>
          <a:custGeom>
            <a:avLst/>
            <a:gdLst/>
            <a:ahLst/>
            <a:cxnLst/>
            <a:rect l="l" t="t" r="r" b="b"/>
            <a:pathLst>
              <a:path w="6350000" h="6339840">
                <a:moveTo>
                  <a:pt x="6350000" y="6339840"/>
                </a:moveTo>
                <a:lnTo>
                  <a:pt x="0" y="6339840"/>
                </a:lnTo>
                <a:lnTo>
                  <a:pt x="0" y="0"/>
                </a:lnTo>
                <a:lnTo>
                  <a:pt x="6350000" y="6339840"/>
                </a:lnTo>
                <a:close/>
              </a:path>
            </a:pathLst>
          </a:custGeom>
          <a:solidFill>
            <a:srgbClr val="6B3E91"/>
          </a:solidFill>
        </p:spPr>
        <p:txBody>
          <a:bodyPr/>
          <a:lstStyle/>
          <a:p>
            <a:endParaRPr lang="fr-CH"/>
          </a:p>
        </p:txBody>
      </p:sp>
      <p:sp>
        <p:nvSpPr>
          <p:cNvPr id="4" name="TextBox 3">
            <a:extLst>
              <a:ext uri="{FF2B5EF4-FFF2-40B4-BE49-F238E27FC236}">
                <a16:creationId xmlns:a16="http://schemas.microsoft.com/office/drawing/2014/main" id="{AD094784-5775-6304-3331-2829A49747AD}"/>
              </a:ext>
            </a:extLst>
          </p:cNvPr>
          <p:cNvSpPr txBox="1"/>
          <p:nvPr/>
        </p:nvSpPr>
        <p:spPr>
          <a:xfrm>
            <a:off x="0" y="9937574"/>
            <a:ext cx="11049000" cy="246221"/>
          </a:xfrm>
          <a:prstGeom prst="rect">
            <a:avLst/>
          </a:prstGeom>
          <a:noFill/>
        </p:spPr>
        <p:txBody>
          <a:bodyPr wrap="square">
            <a:spAutoFit/>
          </a:bodyPr>
          <a:lstStyle/>
          <a:p>
            <a:r>
              <a:rPr lang="en-US" sz="1000" b="0" i="0" dirty="0">
                <a:solidFill>
                  <a:srgbClr val="000000"/>
                </a:solidFill>
                <a:effectLst/>
                <a:latin typeface="Graphik Compact" panose="020B0604020202020204" charset="0"/>
              </a:rPr>
              <a:t>GSF visit to the interim reparative measures project. Türkiye, July 2023. ©Marie Perrault/ GSF</a:t>
            </a:r>
            <a:endParaRPr lang="fr-CH" sz="1000" dirty="0">
              <a:latin typeface="Graphik Compact" panose="020B0604020202020204" charset="0"/>
              <a:cs typeface="Segoe UI" panose="020B0502040204020203" pitchFamily="34" charset="0"/>
            </a:endParaRPr>
          </a:p>
        </p:txBody>
      </p:sp>
      <p:sp>
        <p:nvSpPr>
          <p:cNvPr id="17" name="TextBox 33">
            <a:extLst>
              <a:ext uri="{FF2B5EF4-FFF2-40B4-BE49-F238E27FC236}">
                <a16:creationId xmlns:a16="http://schemas.microsoft.com/office/drawing/2014/main" id="{77829384-0AE7-2A27-FB66-FDC79AF81203}"/>
              </a:ext>
            </a:extLst>
          </p:cNvPr>
          <p:cNvSpPr txBox="1"/>
          <p:nvPr/>
        </p:nvSpPr>
        <p:spPr>
          <a:xfrm>
            <a:off x="7388026" y="6158481"/>
            <a:ext cx="10442748" cy="308098"/>
          </a:xfrm>
          <a:prstGeom prst="rect">
            <a:avLst/>
          </a:prstGeom>
        </p:spPr>
        <p:txBody>
          <a:bodyPr lIns="0" tIns="0" rIns="0" bIns="0" rtlCol="0" anchor="t">
            <a:spAutoFit/>
          </a:bodyPr>
          <a:lstStyle/>
          <a:p>
            <a:pPr algn="l">
              <a:lnSpc>
                <a:spcPts val="2698"/>
              </a:lnSpc>
            </a:pPr>
            <a:endParaRPr lang="en-US" sz="1927" dirty="0">
              <a:solidFill>
                <a:srgbClr val="3D3D3D"/>
              </a:solidFill>
              <a:latin typeface="Graphik Compact"/>
            </a:endParaRPr>
          </a:p>
        </p:txBody>
      </p:sp>
      <p:grpSp>
        <p:nvGrpSpPr>
          <p:cNvPr id="18" name="Group 8">
            <a:extLst>
              <a:ext uri="{FF2B5EF4-FFF2-40B4-BE49-F238E27FC236}">
                <a16:creationId xmlns:a16="http://schemas.microsoft.com/office/drawing/2014/main" id="{78D12B22-919C-D570-79B7-483F212B5313}"/>
              </a:ext>
            </a:extLst>
          </p:cNvPr>
          <p:cNvGrpSpPr/>
          <p:nvPr/>
        </p:nvGrpSpPr>
        <p:grpSpPr>
          <a:xfrm>
            <a:off x="-107011" y="8166890"/>
            <a:ext cx="18502023" cy="2267705"/>
            <a:chOff x="0" y="0"/>
            <a:chExt cx="6258709" cy="813444"/>
          </a:xfrm>
        </p:grpSpPr>
        <p:sp>
          <p:nvSpPr>
            <p:cNvPr id="22" name="Freeform 9">
              <a:extLst>
                <a:ext uri="{FF2B5EF4-FFF2-40B4-BE49-F238E27FC236}">
                  <a16:creationId xmlns:a16="http://schemas.microsoft.com/office/drawing/2014/main" id="{21D20E7D-DDAC-BBB5-1F35-CC25D9179E24}"/>
                </a:ext>
              </a:extLst>
            </p:cNvPr>
            <p:cNvSpPr/>
            <p:nvPr/>
          </p:nvSpPr>
          <p:spPr>
            <a:xfrm>
              <a:off x="0" y="0"/>
              <a:ext cx="6258709" cy="813444"/>
            </a:xfrm>
            <a:custGeom>
              <a:avLst/>
              <a:gdLst/>
              <a:ahLst/>
              <a:cxnLst/>
              <a:rect l="l" t="t" r="r" b="b"/>
              <a:pathLst>
                <a:path w="6258709" h="813444">
                  <a:moveTo>
                    <a:pt x="0" y="0"/>
                  </a:moveTo>
                  <a:lnTo>
                    <a:pt x="6258709" y="0"/>
                  </a:lnTo>
                  <a:lnTo>
                    <a:pt x="6258709" y="813444"/>
                  </a:lnTo>
                  <a:lnTo>
                    <a:pt x="0" y="813444"/>
                  </a:lnTo>
                  <a:close/>
                </a:path>
              </a:pathLst>
            </a:custGeom>
            <a:solidFill>
              <a:srgbClr val="6B3E91"/>
            </a:solidFill>
          </p:spPr>
          <p:txBody>
            <a:bodyPr/>
            <a:lstStyle/>
            <a:p>
              <a:endParaRPr lang="fr-CH"/>
            </a:p>
          </p:txBody>
        </p:sp>
      </p:grpSp>
      <p:sp>
        <p:nvSpPr>
          <p:cNvPr id="24" name="TextBox 23">
            <a:extLst>
              <a:ext uri="{FF2B5EF4-FFF2-40B4-BE49-F238E27FC236}">
                <a16:creationId xmlns:a16="http://schemas.microsoft.com/office/drawing/2014/main" id="{015D64DD-9BB5-D92E-6F44-28DE22538EE8}"/>
              </a:ext>
            </a:extLst>
          </p:cNvPr>
          <p:cNvSpPr txBox="1"/>
          <p:nvPr/>
        </p:nvSpPr>
        <p:spPr>
          <a:xfrm>
            <a:off x="152400" y="8920459"/>
            <a:ext cx="9490840" cy="656590"/>
          </a:xfrm>
          <a:prstGeom prst="rect">
            <a:avLst/>
          </a:prstGeom>
          <a:noFill/>
        </p:spPr>
        <p:txBody>
          <a:bodyPr wrap="square">
            <a:spAutoFit/>
          </a:bodyPr>
          <a:lstStyle/>
          <a:p>
            <a:pPr marL="0" lvl="0" indent="0" algn="l">
              <a:lnSpc>
                <a:spcPts val="4399"/>
              </a:lnSpc>
              <a:spcBef>
                <a:spcPct val="0"/>
              </a:spcBef>
            </a:pPr>
            <a:r>
              <a:rPr lang="en-US" sz="4000" spc="399" dirty="0">
                <a:solidFill>
                  <a:srgbClr val="FFFFFF"/>
                </a:solidFill>
                <a:latin typeface="Graphik Compact Semi-Bold"/>
              </a:rPr>
              <a:t>Children born of CRSV</a:t>
            </a:r>
          </a:p>
        </p:txBody>
      </p:sp>
      <p:pic>
        <p:nvPicPr>
          <p:cNvPr id="5" name="Online Media 2" title="Reparations are affordable">
            <a:hlinkClick r:id="" action="ppaction://media"/>
            <a:extLst>
              <a:ext uri="{FF2B5EF4-FFF2-40B4-BE49-F238E27FC236}">
                <a16:creationId xmlns:a16="http://schemas.microsoft.com/office/drawing/2014/main" id="{2640D0B7-ACFF-6C53-9C8C-87B0A1DAF3A9}"/>
              </a:ext>
            </a:extLst>
          </p:cNvPr>
          <p:cNvPicPr>
            <a:picLocks noRot="1" noChangeAspect="1"/>
          </p:cNvPicPr>
          <p:nvPr>
            <a:videoFile r:link="rId1"/>
          </p:nvPr>
        </p:nvPicPr>
        <p:blipFill rotWithShape="1">
          <a:blip r:embed="rId4"/>
          <a:srcRect l="7865" t="2275" r="20563" b="3867"/>
          <a:stretch/>
        </p:blipFill>
        <p:spPr>
          <a:xfrm>
            <a:off x="-15922" y="1028700"/>
            <a:ext cx="5760559" cy="6961005"/>
          </a:xfrm>
          <a:prstGeom prst="rect">
            <a:avLst/>
          </a:prstGeom>
        </p:spPr>
      </p:pic>
    </p:spTree>
    <p:extLst>
      <p:ext uri="{BB962C8B-B14F-4D97-AF65-F5344CB8AC3E}">
        <p14:creationId xmlns:p14="http://schemas.microsoft.com/office/powerpoint/2010/main" val="3373358696"/>
      </p:ext>
    </p:extLst>
  </p:cSld>
  <p:clrMapOvr>
    <a:masterClrMapping/>
  </p:clrMapOvr>
  <p:timing>
    <p:tnLst>
      <p:par>
        <p:cTn id="1" dur="indefinite" restart="never" nodeType="tmRoot">
          <p:childTnLst>
            <p:video>
              <p:cMediaNode vol="80000">
                <p:cTn id="2"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769728"/>
            <a:ext cx="16230600" cy="8747544"/>
            <a:chOff x="0" y="0"/>
            <a:chExt cx="2680843" cy="1444851"/>
          </a:xfrm>
        </p:grpSpPr>
        <p:sp>
          <p:nvSpPr>
            <p:cNvPr id="3" name="Freeform 3"/>
            <p:cNvSpPr/>
            <p:nvPr/>
          </p:nvSpPr>
          <p:spPr>
            <a:xfrm>
              <a:off x="0" y="0"/>
              <a:ext cx="2680843" cy="1444851"/>
            </a:xfrm>
            <a:custGeom>
              <a:avLst/>
              <a:gdLst/>
              <a:ahLst/>
              <a:cxnLst/>
              <a:rect l="l" t="t" r="r" b="b"/>
              <a:pathLst>
                <a:path w="2680843" h="1444851">
                  <a:moveTo>
                    <a:pt x="0" y="0"/>
                  </a:moveTo>
                  <a:lnTo>
                    <a:pt x="2680843" y="0"/>
                  </a:lnTo>
                  <a:lnTo>
                    <a:pt x="2680843" y="1444851"/>
                  </a:lnTo>
                  <a:lnTo>
                    <a:pt x="0" y="1444851"/>
                  </a:lnTo>
                  <a:close/>
                </a:path>
              </a:pathLst>
            </a:custGeom>
            <a:solidFill>
              <a:srgbClr val="F1EEF5"/>
            </a:solidFill>
          </p:spPr>
          <p:txBody>
            <a:bodyPr/>
            <a:lstStyle/>
            <a:p>
              <a:endParaRPr lang="fr-CH"/>
            </a:p>
          </p:txBody>
        </p:sp>
      </p:grpSp>
      <p:sp>
        <p:nvSpPr>
          <p:cNvPr id="4" name="AutoShape 4"/>
          <p:cNvSpPr/>
          <p:nvPr/>
        </p:nvSpPr>
        <p:spPr>
          <a:xfrm rot="-5400000">
            <a:off x="6397415" y="5190458"/>
            <a:ext cx="6185910" cy="0"/>
          </a:xfrm>
          <a:prstGeom prst="line">
            <a:avLst/>
          </a:prstGeom>
          <a:ln w="38100" cap="flat">
            <a:solidFill>
              <a:srgbClr val="010A4F"/>
            </a:solidFill>
            <a:prstDash val="solid"/>
            <a:headEnd type="none" w="sm" len="sm"/>
            <a:tailEnd type="none" w="sm" len="sm"/>
          </a:ln>
        </p:spPr>
        <p:txBody>
          <a:bodyPr/>
          <a:lstStyle/>
          <a:p>
            <a:endParaRPr lang="fr-CH"/>
          </a:p>
        </p:txBody>
      </p:sp>
      <p:sp>
        <p:nvSpPr>
          <p:cNvPr id="7" name="TextBox 7"/>
          <p:cNvSpPr txBox="1"/>
          <p:nvPr/>
        </p:nvSpPr>
        <p:spPr>
          <a:xfrm>
            <a:off x="2220179" y="3950865"/>
            <a:ext cx="6231208" cy="2385268"/>
          </a:xfrm>
          <a:prstGeom prst="rect">
            <a:avLst/>
          </a:prstGeom>
        </p:spPr>
        <p:txBody>
          <a:bodyPr lIns="0" tIns="0" rIns="0" bIns="0" rtlCol="0" anchor="t">
            <a:spAutoFit/>
          </a:bodyPr>
          <a:lstStyle/>
          <a:p>
            <a:pPr>
              <a:lnSpc>
                <a:spcPts val="3118"/>
              </a:lnSpc>
            </a:pPr>
            <a:r>
              <a:rPr lang="en-GB" sz="3200" spc="31" dirty="0">
                <a:solidFill>
                  <a:srgbClr val="262626"/>
                </a:solidFill>
                <a:latin typeface="Graphik Compact Medium"/>
              </a:rPr>
              <a:t>GSF organised a roundtable in June 2023 to identify solutions for eliminating obstacles preventing children born of CRSV from accessing their rights to identity and nationality </a:t>
            </a:r>
            <a:r>
              <a:rPr lang="fr-CH" sz="3200" spc="31" dirty="0">
                <a:solidFill>
                  <a:srgbClr val="262626"/>
                </a:solidFill>
                <a:latin typeface="Graphik Compact Medium"/>
              </a:rPr>
              <a:t> </a:t>
            </a:r>
            <a:r>
              <a:rPr lang="en-GB" sz="3200" spc="31" dirty="0">
                <a:solidFill>
                  <a:srgbClr val="262626"/>
                </a:solidFill>
                <a:latin typeface="Graphik Compact Medium"/>
              </a:rPr>
              <a:t> </a:t>
            </a:r>
            <a:endParaRPr lang="en-US" sz="3200" spc="31" dirty="0">
              <a:solidFill>
                <a:srgbClr val="262626"/>
              </a:solidFill>
              <a:latin typeface="Graphik Compact Medium"/>
            </a:endParaRPr>
          </a:p>
        </p:txBody>
      </p:sp>
      <p:grpSp>
        <p:nvGrpSpPr>
          <p:cNvPr id="11" name="Group 10">
            <a:extLst>
              <a:ext uri="{FF2B5EF4-FFF2-40B4-BE49-F238E27FC236}">
                <a16:creationId xmlns:a16="http://schemas.microsoft.com/office/drawing/2014/main" id="{9BB5D0E3-567F-EC7E-D784-EC41289638F0}"/>
              </a:ext>
            </a:extLst>
          </p:cNvPr>
          <p:cNvGrpSpPr>
            <a:grpSpLocks noChangeAspect="1"/>
          </p:cNvGrpSpPr>
          <p:nvPr/>
        </p:nvGrpSpPr>
        <p:grpSpPr>
          <a:xfrm>
            <a:off x="11049000" y="2306245"/>
            <a:ext cx="4800593" cy="5674509"/>
            <a:chOff x="5830201" y="1247647"/>
            <a:chExt cx="3306928" cy="3908934"/>
          </a:xfrm>
        </p:grpSpPr>
        <p:pic>
          <p:nvPicPr>
            <p:cNvPr id="12" name="Picture 11" descr="A document with text on it&#10;&#10;Description automatically generated">
              <a:extLst>
                <a:ext uri="{FF2B5EF4-FFF2-40B4-BE49-F238E27FC236}">
                  <a16:creationId xmlns:a16="http://schemas.microsoft.com/office/drawing/2014/main" id="{9BB28E3F-0BD8-C0C3-1E48-CCD7CB59AFB1}"/>
                </a:ext>
              </a:extLst>
            </p:cNvPr>
            <p:cNvPicPr>
              <a:picLocks/>
            </p:cNvPicPr>
            <p:nvPr/>
          </p:nvPicPr>
          <p:blipFill rotWithShape="1">
            <a:blip r:embed="rId3"/>
            <a:srcRect l="1315" t="555" r="670" b="1497"/>
            <a:stretch/>
          </p:blipFill>
          <p:spPr>
            <a:xfrm>
              <a:off x="6531089" y="1498981"/>
              <a:ext cx="2606040" cy="3657600"/>
            </a:xfrm>
            <a:prstGeom prst="rect">
              <a:avLst/>
            </a:prstGeom>
            <a:effectLst>
              <a:outerShdw blurRad="50800" dist="38100" dir="5400000" algn="t" rotWithShape="0">
                <a:prstClr val="black">
                  <a:alpha val="40000"/>
                </a:prstClr>
              </a:outerShdw>
            </a:effectLst>
          </p:spPr>
        </p:pic>
        <p:pic>
          <p:nvPicPr>
            <p:cNvPr id="13" name="Picture 12" descr="A document with text on it&#10;&#10;Description automatically generated">
              <a:extLst>
                <a:ext uri="{FF2B5EF4-FFF2-40B4-BE49-F238E27FC236}">
                  <a16:creationId xmlns:a16="http://schemas.microsoft.com/office/drawing/2014/main" id="{414ADFDE-166A-1527-E803-AED064FBFBF2}"/>
                </a:ext>
              </a:extLst>
            </p:cNvPr>
            <p:cNvPicPr>
              <a:picLocks noChangeAspect="1"/>
            </p:cNvPicPr>
            <p:nvPr/>
          </p:nvPicPr>
          <p:blipFill rotWithShape="1">
            <a:blip r:embed="rId4"/>
            <a:srcRect l="792" t="2227"/>
            <a:stretch/>
          </p:blipFill>
          <p:spPr>
            <a:xfrm>
              <a:off x="6410406" y="1373314"/>
              <a:ext cx="2606461" cy="3657600"/>
            </a:xfrm>
            <a:prstGeom prst="rect">
              <a:avLst/>
            </a:prstGeom>
            <a:effectLst>
              <a:outerShdw blurRad="50800" dist="38100" dir="5400000" algn="t" rotWithShape="0">
                <a:prstClr val="black">
                  <a:alpha val="40000"/>
                </a:prstClr>
              </a:outerShdw>
            </a:effectLst>
          </p:spPr>
        </p:pic>
        <p:pic>
          <p:nvPicPr>
            <p:cNvPr id="14" name="Picture 13" descr="A white cover with black text&#10;&#10;Description automatically generated">
              <a:extLst>
                <a:ext uri="{FF2B5EF4-FFF2-40B4-BE49-F238E27FC236}">
                  <a16:creationId xmlns:a16="http://schemas.microsoft.com/office/drawing/2014/main" id="{69BDDBFC-98AF-9C0B-5727-3AF0DE83FE57}"/>
                </a:ext>
              </a:extLst>
            </p:cNvPr>
            <p:cNvPicPr>
              <a:picLocks noChangeAspect="1"/>
            </p:cNvPicPr>
            <p:nvPr/>
          </p:nvPicPr>
          <p:blipFill rotWithShape="1">
            <a:blip r:embed="rId5"/>
            <a:srcRect l="-1" t="1309" r="907"/>
            <a:stretch/>
          </p:blipFill>
          <p:spPr>
            <a:xfrm>
              <a:off x="5830201" y="1247647"/>
              <a:ext cx="2598171" cy="3657600"/>
            </a:xfrm>
            <a:prstGeom prst="rect">
              <a:avLst/>
            </a:prstGeom>
            <a:effectLst>
              <a:outerShdw blurRad="50800" dist="38100" dir="5400000" algn="t" rotWithShape="0">
                <a:prstClr val="black">
                  <a:alpha val="40000"/>
                </a:prstClr>
              </a:outerShdw>
            </a:effectLst>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95250" y="-95250"/>
            <a:ext cx="18502023" cy="1434469"/>
            <a:chOff x="0" y="0"/>
            <a:chExt cx="6258709" cy="485240"/>
          </a:xfrm>
        </p:grpSpPr>
        <p:sp>
          <p:nvSpPr>
            <p:cNvPr id="9" name="Freeform 9"/>
            <p:cNvSpPr/>
            <p:nvPr/>
          </p:nvSpPr>
          <p:spPr>
            <a:xfrm>
              <a:off x="0" y="0"/>
              <a:ext cx="6258709" cy="485240"/>
            </a:xfrm>
            <a:custGeom>
              <a:avLst/>
              <a:gdLst/>
              <a:ahLst/>
              <a:cxnLst/>
              <a:rect l="l" t="t" r="r" b="b"/>
              <a:pathLst>
                <a:path w="6258709" h="485240">
                  <a:moveTo>
                    <a:pt x="0" y="0"/>
                  </a:moveTo>
                  <a:lnTo>
                    <a:pt x="6258709" y="0"/>
                  </a:lnTo>
                  <a:lnTo>
                    <a:pt x="6258709" y="485240"/>
                  </a:lnTo>
                  <a:lnTo>
                    <a:pt x="0" y="485240"/>
                  </a:lnTo>
                  <a:close/>
                </a:path>
              </a:pathLst>
            </a:custGeom>
            <a:solidFill>
              <a:srgbClr val="6B3E91"/>
            </a:solidFill>
          </p:spPr>
          <p:txBody>
            <a:bodyPr/>
            <a:lstStyle/>
            <a:p>
              <a:endParaRPr lang="fr-CH"/>
            </a:p>
          </p:txBody>
        </p:sp>
      </p:grpSp>
      <p:sp>
        <p:nvSpPr>
          <p:cNvPr id="10" name="TextBox 10"/>
          <p:cNvSpPr txBox="1"/>
          <p:nvPr/>
        </p:nvSpPr>
        <p:spPr>
          <a:xfrm>
            <a:off x="1035016" y="336550"/>
            <a:ext cx="16217967" cy="564257"/>
          </a:xfrm>
          <a:prstGeom prst="rect">
            <a:avLst/>
          </a:prstGeom>
        </p:spPr>
        <p:txBody>
          <a:bodyPr lIns="0" tIns="0" rIns="0" bIns="0" rtlCol="0" anchor="t">
            <a:spAutoFit/>
          </a:bodyPr>
          <a:lstStyle/>
          <a:p>
            <a:pPr algn="ctr">
              <a:lnSpc>
                <a:spcPts val="4399"/>
              </a:lnSpc>
            </a:pPr>
            <a:r>
              <a:rPr lang="en-US" sz="3999" spc="399" dirty="0">
                <a:solidFill>
                  <a:srgbClr val="FFFFFF"/>
                </a:solidFill>
                <a:latin typeface="Graphik Compact Semi-Bold"/>
              </a:rPr>
              <a:t>THE ISSUE</a:t>
            </a:r>
          </a:p>
        </p:txBody>
      </p:sp>
      <p:grpSp>
        <p:nvGrpSpPr>
          <p:cNvPr id="23" name="Group 22">
            <a:extLst>
              <a:ext uri="{FF2B5EF4-FFF2-40B4-BE49-F238E27FC236}">
                <a16:creationId xmlns:a16="http://schemas.microsoft.com/office/drawing/2014/main" id="{6C40519E-0D14-BD7A-4946-2E5223313694}"/>
              </a:ext>
            </a:extLst>
          </p:cNvPr>
          <p:cNvGrpSpPr/>
          <p:nvPr/>
        </p:nvGrpSpPr>
        <p:grpSpPr>
          <a:xfrm>
            <a:off x="864380" y="5682880"/>
            <a:ext cx="16030338" cy="2540741"/>
            <a:chOff x="864380" y="6114487"/>
            <a:chExt cx="16030338" cy="2540741"/>
          </a:xfrm>
        </p:grpSpPr>
        <p:grpSp>
          <p:nvGrpSpPr>
            <p:cNvPr id="2" name="Group 2"/>
            <p:cNvGrpSpPr/>
            <p:nvPr/>
          </p:nvGrpSpPr>
          <p:grpSpPr>
            <a:xfrm rot="-8100000">
              <a:off x="864097" y="6376624"/>
              <a:ext cx="354472" cy="3539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1EEF5"/>
              </a:solidFill>
            </p:spPr>
            <p:txBody>
              <a:bodyPr/>
              <a:lstStyle/>
              <a:p>
                <a:endParaRPr lang="fr-CH"/>
              </a:p>
            </p:txBody>
          </p:sp>
        </p:grpSp>
        <p:grpSp>
          <p:nvGrpSpPr>
            <p:cNvPr id="4" name="Group 4"/>
            <p:cNvGrpSpPr/>
            <p:nvPr/>
          </p:nvGrpSpPr>
          <p:grpSpPr>
            <a:xfrm rot="-8100000">
              <a:off x="6664655" y="6366470"/>
              <a:ext cx="354472" cy="353905"/>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1EEF5"/>
              </a:solidFill>
            </p:spPr>
            <p:txBody>
              <a:bodyPr/>
              <a:lstStyle/>
              <a:p>
                <a:endParaRPr lang="fr-CH"/>
              </a:p>
            </p:txBody>
          </p:sp>
        </p:grpSp>
        <p:grpSp>
          <p:nvGrpSpPr>
            <p:cNvPr id="6" name="Group 6"/>
            <p:cNvGrpSpPr/>
            <p:nvPr/>
          </p:nvGrpSpPr>
          <p:grpSpPr>
            <a:xfrm rot="-8100000">
              <a:off x="12465213" y="6287942"/>
              <a:ext cx="354472" cy="353905"/>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1EEF5"/>
              </a:solidFill>
            </p:spPr>
            <p:txBody>
              <a:bodyPr/>
              <a:lstStyle/>
              <a:p>
                <a:endParaRPr lang="fr-CH"/>
              </a:p>
            </p:txBody>
          </p:sp>
        </p:grpSp>
        <p:grpSp>
          <p:nvGrpSpPr>
            <p:cNvPr id="11" name="Group 11"/>
            <p:cNvGrpSpPr/>
            <p:nvPr/>
          </p:nvGrpSpPr>
          <p:grpSpPr>
            <a:xfrm>
              <a:off x="1816573" y="6203169"/>
              <a:ext cx="3477030" cy="1846659"/>
              <a:chOff x="0" y="-28575"/>
              <a:chExt cx="4636040" cy="2462213"/>
            </a:xfrm>
          </p:grpSpPr>
          <p:sp>
            <p:nvSpPr>
              <p:cNvPr id="12" name="TextBox 12"/>
              <p:cNvSpPr txBox="1"/>
              <p:nvPr/>
            </p:nvSpPr>
            <p:spPr>
              <a:xfrm>
                <a:off x="0" y="-28575"/>
                <a:ext cx="4636040" cy="2462213"/>
              </a:xfrm>
              <a:prstGeom prst="rect">
                <a:avLst/>
              </a:prstGeom>
            </p:spPr>
            <p:txBody>
              <a:bodyPr lIns="0" tIns="0" rIns="0" bIns="0" rtlCol="0" anchor="t">
                <a:spAutoFit/>
              </a:bodyPr>
              <a:lstStyle/>
              <a:p>
                <a:pPr algn="l">
                  <a:lnSpc>
                    <a:spcPts val="2419"/>
                  </a:lnSpc>
                </a:pPr>
                <a:r>
                  <a:rPr lang="en-US" sz="2800" spc="109" dirty="0">
                    <a:solidFill>
                      <a:srgbClr val="474747"/>
                    </a:solidFill>
                    <a:latin typeface="Graphik Compact Medium"/>
                  </a:rPr>
                  <a:t>CHILDREN BORN OF CRSV FACE NUMEROUS LEGAL ADMINISTRATIVE, AND PRACTICAL CHALLENGES</a:t>
                </a:r>
              </a:p>
            </p:txBody>
          </p:sp>
          <p:sp>
            <p:nvSpPr>
              <p:cNvPr id="13" name="TextBox 13"/>
              <p:cNvSpPr txBox="1"/>
              <p:nvPr/>
            </p:nvSpPr>
            <p:spPr>
              <a:xfrm>
                <a:off x="0" y="529363"/>
                <a:ext cx="4636040" cy="530060"/>
              </a:xfrm>
              <a:prstGeom prst="rect">
                <a:avLst/>
              </a:prstGeom>
            </p:spPr>
            <p:txBody>
              <a:bodyPr lIns="0" tIns="0" rIns="0" bIns="0" rtlCol="0" anchor="t">
                <a:spAutoFit/>
              </a:bodyPr>
              <a:lstStyle/>
              <a:p>
                <a:pPr algn="l">
                  <a:lnSpc>
                    <a:spcPts val="3080"/>
                  </a:lnSpc>
                </a:pPr>
                <a:r>
                  <a:rPr lang="en-US" sz="2800" dirty="0">
                    <a:solidFill>
                      <a:srgbClr val="474747"/>
                    </a:solidFill>
                    <a:latin typeface="Graphik Compact"/>
                  </a:rPr>
                  <a:t>.</a:t>
                </a:r>
              </a:p>
            </p:txBody>
          </p:sp>
        </p:grpSp>
        <p:grpSp>
          <p:nvGrpSpPr>
            <p:cNvPr id="14" name="Group 14"/>
            <p:cNvGrpSpPr/>
            <p:nvPr/>
          </p:nvGrpSpPr>
          <p:grpSpPr>
            <a:xfrm>
              <a:off x="7617130" y="6193015"/>
              <a:ext cx="3477030" cy="2462213"/>
              <a:chOff x="0" y="-28575"/>
              <a:chExt cx="4636040" cy="3282951"/>
            </a:xfrm>
          </p:grpSpPr>
          <p:sp>
            <p:nvSpPr>
              <p:cNvPr id="15" name="TextBox 15"/>
              <p:cNvSpPr txBox="1"/>
              <p:nvPr/>
            </p:nvSpPr>
            <p:spPr>
              <a:xfrm>
                <a:off x="0" y="-28575"/>
                <a:ext cx="4636040" cy="3282951"/>
              </a:xfrm>
              <a:prstGeom prst="rect">
                <a:avLst/>
              </a:prstGeom>
            </p:spPr>
            <p:txBody>
              <a:bodyPr lIns="0" tIns="0" rIns="0" bIns="0" rtlCol="0" anchor="t">
                <a:spAutoFit/>
              </a:bodyPr>
              <a:lstStyle/>
              <a:p>
                <a:pPr algn="l">
                  <a:lnSpc>
                    <a:spcPts val="2419"/>
                  </a:lnSpc>
                </a:pPr>
                <a:r>
                  <a:rPr lang="en-US" sz="2800" spc="109" dirty="0">
                    <a:solidFill>
                      <a:srgbClr val="474747"/>
                    </a:solidFill>
                    <a:latin typeface="Graphik Compact Medium"/>
                  </a:rPr>
                  <a:t>CHILDREN BORN IN A COUNTRY OTHER THAN THEIR MOTHERS HOME COUNTRY MAY ENCOUNTER ADDITIONAL CHALLENGES</a:t>
                </a:r>
              </a:p>
            </p:txBody>
          </p:sp>
          <p:sp>
            <p:nvSpPr>
              <p:cNvPr id="16" name="TextBox 16"/>
              <p:cNvSpPr txBox="1"/>
              <p:nvPr/>
            </p:nvSpPr>
            <p:spPr>
              <a:xfrm>
                <a:off x="0" y="529362"/>
                <a:ext cx="4636040" cy="530060"/>
              </a:xfrm>
              <a:prstGeom prst="rect">
                <a:avLst/>
              </a:prstGeom>
            </p:spPr>
            <p:txBody>
              <a:bodyPr lIns="0" tIns="0" rIns="0" bIns="0" rtlCol="0" anchor="t">
                <a:spAutoFit/>
              </a:bodyPr>
              <a:lstStyle/>
              <a:p>
                <a:pPr algn="l">
                  <a:lnSpc>
                    <a:spcPts val="3080"/>
                  </a:lnSpc>
                </a:pPr>
                <a:endParaRPr lang="en-US" sz="2800" dirty="0">
                  <a:solidFill>
                    <a:srgbClr val="474747"/>
                  </a:solidFill>
                  <a:latin typeface="Graphik Compact"/>
                </a:endParaRPr>
              </a:p>
            </p:txBody>
          </p:sp>
        </p:grpSp>
        <p:grpSp>
          <p:nvGrpSpPr>
            <p:cNvPr id="17" name="Group 17"/>
            <p:cNvGrpSpPr/>
            <p:nvPr/>
          </p:nvGrpSpPr>
          <p:grpSpPr>
            <a:xfrm>
              <a:off x="13417688" y="6114487"/>
              <a:ext cx="3477030" cy="1538883"/>
              <a:chOff x="0" y="-28575"/>
              <a:chExt cx="4636040" cy="2051844"/>
            </a:xfrm>
          </p:grpSpPr>
          <p:sp>
            <p:nvSpPr>
              <p:cNvPr id="18" name="TextBox 18"/>
              <p:cNvSpPr txBox="1"/>
              <p:nvPr/>
            </p:nvSpPr>
            <p:spPr>
              <a:xfrm>
                <a:off x="0" y="-28575"/>
                <a:ext cx="4636040" cy="2051844"/>
              </a:xfrm>
              <a:prstGeom prst="rect">
                <a:avLst/>
              </a:prstGeom>
            </p:spPr>
            <p:txBody>
              <a:bodyPr lIns="0" tIns="0" rIns="0" bIns="0" rtlCol="0" anchor="t">
                <a:spAutoFit/>
              </a:bodyPr>
              <a:lstStyle/>
              <a:p>
                <a:pPr algn="l">
                  <a:lnSpc>
                    <a:spcPts val="2419"/>
                  </a:lnSpc>
                </a:pPr>
                <a:r>
                  <a:rPr lang="en-US" sz="2800" spc="109" dirty="0">
                    <a:solidFill>
                      <a:srgbClr val="474747"/>
                    </a:solidFill>
                    <a:latin typeface="Graphik Compact Medium"/>
                  </a:rPr>
                  <a:t>IMPACT OF TRAUMA CAN AFFECT THE MOTHER’S ABILITY TO FORMALISE THE CHILD’S IDENTITY</a:t>
                </a:r>
              </a:p>
            </p:txBody>
          </p:sp>
          <p:sp>
            <p:nvSpPr>
              <p:cNvPr id="19" name="TextBox 19"/>
              <p:cNvSpPr txBox="1"/>
              <p:nvPr/>
            </p:nvSpPr>
            <p:spPr>
              <a:xfrm>
                <a:off x="0" y="529362"/>
                <a:ext cx="4636040" cy="530060"/>
              </a:xfrm>
              <a:prstGeom prst="rect">
                <a:avLst/>
              </a:prstGeom>
            </p:spPr>
            <p:txBody>
              <a:bodyPr lIns="0" tIns="0" rIns="0" bIns="0" rtlCol="0" anchor="t">
                <a:spAutoFit/>
              </a:bodyPr>
              <a:lstStyle/>
              <a:p>
                <a:pPr algn="l">
                  <a:lnSpc>
                    <a:spcPts val="3080"/>
                  </a:lnSpc>
                </a:pPr>
                <a:r>
                  <a:rPr lang="en-US" sz="2800" dirty="0">
                    <a:solidFill>
                      <a:srgbClr val="474747"/>
                    </a:solidFill>
                    <a:latin typeface="Graphik Compact"/>
                  </a:rPr>
                  <a:t>.</a:t>
                </a:r>
              </a:p>
            </p:txBody>
          </p:sp>
        </p:grpSp>
      </p:grpSp>
      <p:pic>
        <p:nvPicPr>
          <p:cNvPr id="22" name="Picture 21" descr="A colorful pattern with black dots&#10;&#10;Description automatically generated with medium confidence">
            <a:extLst>
              <a:ext uri="{FF2B5EF4-FFF2-40B4-BE49-F238E27FC236}">
                <a16:creationId xmlns:a16="http://schemas.microsoft.com/office/drawing/2014/main" id="{049DB68A-668C-52C9-E424-FCE8154CB03D}"/>
              </a:ext>
            </a:extLst>
          </p:cNvPr>
          <p:cNvPicPr>
            <a:picLocks noChangeAspect="1"/>
          </p:cNvPicPr>
          <p:nvPr/>
        </p:nvPicPr>
        <p:blipFill rotWithShape="1">
          <a:blip r:embed="rId3"/>
          <a:srcRect l="15166" t="10771" r="31273" b="73103"/>
          <a:stretch/>
        </p:blipFill>
        <p:spPr>
          <a:xfrm>
            <a:off x="-95250" y="1339219"/>
            <a:ext cx="18502023" cy="2280281"/>
          </a:xfrm>
          <a:prstGeom prst="rect">
            <a:avLst/>
          </a:prstGeom>
        </p:spPr>
      </p:pic>
    </p:spTree>
    <p:extLst>
      <p:ext uri="{BB962C8B-B14F-4D97-AF65-F5344CB8AC3E}">
        <p14:creationId xmlns:p14="http://schemas.microsoft.com/office/powerpoint/2010/main" val="3397131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colorful pattern with black dots&#10;&#10;Description automatically generated with medium confidence">
            <a:extLst>
              <a:ext uri="{FF2B5EF4-FFF2-40B4-BE49-F238E27FC236}">
                <a16:creationId xmlns:a16="http://schemas.microsoft.com/office/drawing/2014/main" id="{7D760A73-1748-9F6D-EE22-3C2B4A391CF2}"/>
              </a:ext>
            </a:extLst>
          </p:cNvPr>
          <p:cNvPicPr>
            <a:picLocks noChangeAspect="1"/>
          </p:cNvPicPr>
          <p:nvPr/>
        </p:nvPicPr>
        <p:blipFill rotWithShape="1">
          <a:blip r:embed="rId3"/>
          <a:srcRect t="1" r="63406" b="74253"/>
          <a:stretch/>
        </p:blipFill>
        <p:spPr>
          <a:xfrm>
            <a:off x="5647071" y="-95249"/>
            <a:ext cx="12640929" cy="3640622"/>
          </a:xfrm>
          <a:prstGeom prst="rect">
            <a:avLst/>
          </a:prstGeom>
        </p:spPr>
      </p:pic>
      <p:grpSp>
        <p:nvGrpSpPr>
          <p:cNvPr id="2" name="Group 2"/>
          <p:cNvGrpSpPr/>
          <p:nvPr/>
        </p:nvGrpSpPr>
        <p:grpSpPr>
          <a:xfrm rot="-8100000">
            <a:off x="1334908" y="4895195"/>
            <a:ext cx="354472" cy="3539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6B3E91"/>
            </a:solidFill>
          </p:spPr>
          <p:txBody>
            <a:bodyPr/>
            <a:lstStyle/>
            <a:p>
              <a:endParaRPr lang="fr-CH"/>
            </a:p>
          </p:txBody>
        </p:sp>
      </p:grpSp>
      <p:grpSp>
        <p:nvGrpSpPr>
          <p:cNvPr id="4" name="Group 4"/>
          <p:cNvGrpSpPr/>
          <p:nvPr/>
        </p:nvGrpSpPr>
        <p:grpSpPr>
          <a:xfrm rot="-8100000">
            <a:off x="1334908" y="7748830"/>
            <a:ext cx="354472" cy="353905"/>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6B3E91"/>
            </a:solidFill>
          </p:spPr>
          <p:txBody>
            <a:bodyPr/>
            <a:lstStyle/>
            <a:p>
              <a:endParaRPr lang="fr-CH"/>
            </a:p>
          </p:txBody>
        </p:sp>
      </p:grpSp>
      <p:grpSp>
        <p:nvGrpSpPr>
          <p:cNvPr id="6" name="Group 6"/>
          <p:cNvGrpSpPr/>
          <p:nvPr/>
        </p:nvGrpSpPr>
        <p:grpSpPr>
          <a:xfrm rot="-8100000">
            <a:off x="9524842" y="4895195"/>
            <a:ext cx="354472" cy="353905"/>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6B3E91"/>
            </a:solidFill>
          </p:spPr>
          <p:txBody>
            <a:bodyPr/>
            <a:lstStyle/>
            <a:p>
              <a:endParaRPr lang="fr-CH"/>
            </a:p>
          </p:txBody>
        </p:sp>
      </p:grpSp>
      <p:grpSp>
        <p:nvGrpSpPr>
          <p:cNvPr id="8" name="Group 8"/>
          <p:cNvGrpSpPr/>
          <p:nvPr/>
        </p:nvGrpSpPr>
        <p:grpSpPr>
          <a:xfrm rot="-8100000">
            <a:off x="9524842" y="7748830"/>
            <a:ext cx="354472" cy="35390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6B3E91"/>
            </a:solidFill>
          </p:spPr>
          <p:txBody>
            <a:bodyPr/>
            <a:lstStyle/>
            <a:p>
              <a:endParaRPr lang="fr-CH"/>
            </a:p>
          </p:txBody>
        </p:sp>
      </p:grpSp>
      <p:grpSp>
        <p:nvGrpSpPr>
          <p:cNvPr id="10" name="Group 10"/>
          <p:cNvGrpSpPr/>
          <p:nvPr/>
        </p:nvGrpSpPr>
        <p:grpSpPr>
          <a:xfrm>
            <a:off x="-107011" y="-95250"/>
            <a:ext cx="5754082" cy="3600659"/>
            <a:chOff x="0" y="0"/>
            <a:chExt cx="1946443" cy="1218001"/>
          </a:xfrm>
        </p:grpSpPr>
        <p:sp>
          <p:nvSpPr>
            <p:cNvPr id="11" name="Freeform 11"/>
            <p:cNvSpPr/>
            <p:nvPr/>
          </p:nvSpPr>
          <p:spPr>
            <a:xfrm>
              <a:off x="0" y="0"/>
              <a:ext cx="1946443" cy="1218001"/>
            </a:xfrm>
            <a:custGeom>
              <a:avLst/>
              <a:gdLst/>
              <a:ahLst/>
              <a:cxnLst/>
              <a:rect l="l" t="t" r="r" b="b"/>
              <a:pathLst>
                <a:path w="1946443" h="1218001">
                  <a:moveTo>
                    <a:pt x="0" y="0"/>
                  </a:moveTo>
                  <a:lnTo>
                    <a:pt x="1946443" y="0"/>
                  </a:lnTo>
                  <a:lnTo>
                    <a:pt x="1946443" y="1218001"/>
                  </a:lnTo>
                  <a:lnTo>
                    <a:pt x="0" y="1218001"/>
                  </a:lnTo>
                  <a:close/>
                </a:path>
              </a:pathLst>
            </a:custGeom>
            <a:solidFill>
              <a:srgbClr val="F1EEF5"/>
            </a:solidFill>
          </p:spPr>
          <p:txBody>
            <a:bodyPr/>
            <a:lstStyle/>
            <a:p>
              <a:endParaRPr lang="fr-CH"/>
            </a:p>
          </p:txBody>
        </p:sp>
      </p:grpSp>
      <p:grpSp>
        <p:nvGrpSpPr>
          <p:cNvPr id="14" name="Group 14"/>
          <p:cNvGrpSpPr/>
          <p:nvPr/>
        </p:nvGrpSpPr>
        <p:grpSpPr>
          <a:xfrm>
            <a:off x="1028700" y="891793"/>
            <a:ext cx="7043997" cy="1569018"/>
            <a:chOff x="0" y="0"/>
            <a:chExt cx="9391996" cy="2092024"/>
          </a:xfrm>
        </p:grpSpPr>
        <p:grpSp>
          <p:nvGrpSpPr>
            <p:cNvPr id="15" name="Group 15"/>
            <p:cNvGrpSpPr/>
            <p:nvPr/>
          </p:nvGrpSpPr>
          <p:grpSpPr>
            <a:xfrm>
              <a:off x="0" y="0"/>
              <a:ext cx="9391996" cy="2092024"/>
              <a:chOff x="0" y="0"/>
              <a:chExt cx="2382784" cy="530754"/>
            </a:xfrm>
          </p:grpSpPr>
          <p:sp>
            <p:nvSpPr>
              <p:cNvPr id="16" name="Freeform 16"/>
              <p:cNvSpPr/>
              <p:nvPr/>
            </p:nvSpPr>
            <p:spPr>
              <a:xfrm>
                <a:off x="0" y="0"/>
                <a:ext cx="2382784" cy="530754"/>
              </a:xfrm>
              <a:custGeom>
                <a:avLst/>
                <a:gdLst/>
                <a:ahLst/>
                <a:cxnLst/>
                <a:rect l="l" t="t" r="r" b="b"/>
                <a:pathLst>
                  <a:path w="2382784" h="530754">
                    <a:moveTo>
                      <a:pt x="0" y="0"/>
                    </a:moveTo>
                    <a:lnTo>
                      <a:pt x="2382784" y="0"/>
                    </a:lnTo>
                    <a:lnTo>
                      <a:pt x="2382784" y="530754"/>
                    </a:lnTo>
                    <a:lnTo>
                      <a:pt x="0" y="530754"/>
                    </a:lnTo>
                    <a:close/>
                  </a:path>
                </a:pathLst>
              </a:custGeom>
              <a:solidFill>
                <a:srgbClr val="FFFFFF"/>
              </a:solidFill>
            </p:spPr>
            <p:txBody>
              <a:bodyPr/>
              <a:lstStyle/>
              <a:p>
                <a:endParaRPr lang="fr-CH"/>
              </a:p>
            </p:txBody>
          </p:sp>
        </p:grpSp>
        <p:sp>
          <p:nvSpPr>
            <p:cNvPr id="17" name="TextBox 17"/>
            <p:cNvSpPr txBox="1"/>
            <p:nvPr/>
          </p:nvSpPr>
          <p:spPr>
            <a:xfrm>
              <a:off x="503855" y="608767"/>
              <a:ext cx="8432011" cy="786540"/>
            </a:xfrm>
            <a:prstGeom prst="rect">
              <a:avLst/>
            </a:prstGeom>
          </p:spPr>
          <p:txBody>
            <a:bodyPr lIns="0" tIns="0" rIns="0" bIns="0" rtlCol="0" anchor="t">
              <a:spAutoFit/>
            </a:bodyPr>
            <a:lstStyle/>
            <a:p>
              <a:pPr marL="0" lvl="0" indent="0" algn="l">
                <a:lnSpc>
                  <a:spcPts val="4620"/>
                </a:lnSpc>
                <a:spcBef>
                  <a:spcPct val="0"/>
                </a:spcBef>
              </a:pPr>
              <a:r>
                <a:rPr lang="en-US" sz="3999" spc="399" dirty="0">
                  <a:solidFill>
                    <a:srgbClr val="3D3D3D"/>
                  </a:solidFill>
                  <a:latin typeface="Graphik Compact Semi-Bold"/>
                </a:rPr>
                <a:t>CONSEQUENCES</a:t>
              </a:r>
            </a:p>
          </p:txBody>
        </p:sp>
      </p:grpSp>
      <p:grpSp>
        <p:nvGrpSpPr>
          <p:cNvPr id="18" name="Group 18"/>
          <p:cNvGrpSpPr/>
          <p:nvPr/>
        </p:nvGrpSpPr>
        <p:grpSpPr>
          <a:xfrm>
            <a:off x="2287384" y="4721740"/>
            <a:ext cx="6018416" cy="1856209"/>
            <a:chOff x="0" y="-28575"/>
            <a:chExt cx="8024555" cy="2474946"/>
          </a:xfrm>
        </p:grpSpPr>
        <p:sp>
          <p:nvSpPr>
            <p:cNvPr id="19" name="TextBox 19"/>
            <p:cNvSpPr txBox="1"/>
            <p:nvPr/>
          </p:nvSpPr>
          <p:spPr>
            <a:xfrm>
              <a:off x="0" y="-28575"/>
              <a:ext cx="8024555" cy="444567"/>
            </a:xfrm>
            <a:prstGeom prst="rect">
              <a:avLst/>
            </a:prstGeom>
          </p:spPr>
          <p:txBody>
            <a:bodyPr wrap="square" lIns="0" tIns="0" rIns="0" bIns="0" rtlCol="0" anchor="t">
              <a:spAutoFit/>
            </a:bodyPr>
            <a:lstStyle/>
            <a:p>
              <a:pPr algn="l">
                <a:lnSpc>
                  <a:spcPts val="2639"/>
                </a:lnSpc>
              </a:pPr>
              <a:r>
                <a:rPr lang="en-US" sz="2800" spc="119" dirty="0">
                  <a:solidFill>
                    <a:srgbClr val="3D3D3D"/>
                  </a:solidFill>
                  <a:latin typeface="Graphik Compact Medium"/>
                </a:rPr>
                <a:t>IMPACT ON WELLBEING OF CHILDREN</a:t>
              </a:r>
            </a:p>
          </p:txBody>
        </p:sp>
        <p:sp>
          <p:nvSpPr>
            <p:cNvPr id="20" name="TextBox 20"/>
            <p:cNvSpPr txBox="1"/>
            <p:nvPr/>
          </p:nvSpPr>
          <p:spPr>
            <a:xfrm>
              <a:off x="0" y="561324"/>
              <a:ext cx="7713751" cy="1885047"/>
            </a:xfrm>
            <a:prstGeom prst="rect">
              <a:avLst/>
            </a:prstGeom>
          </p:spPr>
          <p:txBody>
            <a:bodyPr lIns="0" tIns="0" rIns="0" bIns="0" rtlCol="0" anchor="t">
              <a:spAutoFit/>
            </a:bodyPr>
            <a:lstStyle/>
            <a:p>
              <a:pPr>
                <a:lnSpc>
                  <a:spcPct val="107000"/>
                </a:lnSpc>
              </a:pPr>
              <a:r>
                <a:rPr lang="en-GB" sz="2200" dirty="0">
                  <a:solidFill>
                    <a:srgbClr val="3D3D3D"/>
                  </a:solidFill>
                  <a:latin typeface="Graphik Compact"/>
                </a:rPr>
                <a:t>Legal identity is generally required to access other human rights and essential services, including access to education, health, social protection, property or inheritance. </a:t>
              </a:r>
              <a:endParaRPr lang="en-US" sz="2200" dirty="0">
                <a:solidFill>
                  <a:srgbClr val="3D3D3D"/>
                </a:solidFill>
                <a:latin typeface="Graphik Compact"/>
              </a:endParaRPr>
            </a:p>
          </p:txBody>
        </p:sp>
      </p:grpSp>
      <p:grpSp>
        <p:nvGrpSpPr>
          <p:cNvPr id="21" name="Group 21"/>
          <p:cNvGrpSpPr/>
          <p:nvPr/>
        </p:nvGrpSpPr>
        <p:grpSpPr>
          <a:xfrm>
            <a:off x="2287384" y="7575375"/>
            <a:ext cx="5785313" cy="1856209"/>
            <a:chOff x="0" y="-28575"/>
            <a:chExt cx="7713751" cy="2474945"/>
          </a:xfrm>
        </p:grpSpPr>
        <p:sp>
          <p:nvSpPr>
            <p:cNvPr id="22" name="TextBox 22"/>
            <p:cNvSpPr txBox="1"/>
            <p:nvPr/>
          </p:nvSpPr>
          <p:spPr>
            <a:xfrm>
              <a:off x="0" y="-28575"/>
              <a:ext cx="7713751" cy="444567"/>
            </a:xfrm>
            <a:prstGeom prst="rect">
              <a:avLst/>
            </a:prstGeom>
          </p:spPr>
          <p:txBody>
            <a:bodyPr lIns="0" tIns="0" rIns="0" bIns="0" rtlCol="0" anchor="t">
              <a:spAutoFit/>
            </a:bodyPr>
            <a:lstStyle/>
            <a:p>
              <a:pPr algn="l">
                <a:lnSpc>
                  <a:spcPts val="2639"/>
                </a:lnSpc>
              </a:pPr>
              <a:r>
                <a:rPr lang="en-US" sz="2800" spc="119" dirty="0">
                  <a:solidFill>
                    <a:srgbClr val="3D3D3D"/>
                  </a:solidFill>
                  <a:latin typeface="Graphik Compact Medium"/>
                </a:rPr>
                <a:t>INVISIBILITY IN SOCIETY </a:t>
              </a:r>
            </a:p>
          </p:txBody>
        </p:sp>
        <p:sp>
          <p:nvSpPr>
            <p:cNvPr id="23" name="TextBox 23"/>
            <p:cNvSpPr txBox="1"/>
            <p:nvPr/>
          </p:nvSpPr>
          <p:spPr>
            <a:xfrm>
              <a:off x="0" y="561324"/>
              <a:ext cx="7713751" cy="1885046"/>
            </a:xfrm>
            <a:prstGeom prst="rect">
              <a:avLst/>
            </a:prstGeom>
          </p:spPr>
          <p:txBody>
            <a:bodyPr lIns="0" tIns="0" rIns="0" bIns="0" rtlCol="0" anchor="t">
              <a:spAutoFit/>
            </a:bodyPr>
            <a:lstStyle/>
            <a:p>
              <a:pPr marR="0" lvl="0">
                <a:lnSpc>
                  <a:spcPct val="107000"/>
                </a:lnSpc>
                <a:spcBef>
                  <a:spcPts val="0"/>
                </a:spcBef>
                <a:spcAft>
                  <a:spcPts val="0"/>
                </a:spcAft>
              </a:pPr>
              <a:r>
                <a:rPr lang="en-GB" sz="2200" dirty="0">
                  <a:solidFill>
                    <a:srgbClr val="3D3D3D"/>
                  </a:solidFill>
                  <a:latin typeface="Graphik Compact"/>
                </a:rPr>
                <a:t>It increases their vulnerability to abuse and exploitation, including trafficking, illegal adoption, child </a:t>
              </a:r>
              <a:r>
                <a:rPr lang="en-GB" sz="2200" dirty="0" err="1">
                  <a:solidFill>
                    <a:srgbClr val="3D3D3D"/>
                  </a:solidFill>
                  <a:latin typeface="Graphik Compact"/>
                </a:rPr>
                <a:t>labor</a:t>
              </a:r>
              <a:r>
                <a:rPr lang="en-GB" sz="2200" dirty="0">
                  <a:solidFill>
                    <a:srgbClr val="3D3D3D"/>
                  </a:solidFill>
                  <a:latin typeface="Graphik Compact"/>
                </a:rPr>
                <a:t>, child marriage and their recruitment by armed groups and forces.</a:t>
              </a:r>
              <a:endParaRPr lang="fr-CH" sz="2200" dirty="0">
                <a:solidFill>
                  <a:srgbClr val="3D3D3D"/>
                </a:solidFill>
                <a:latin typeface="Graphik Compact"/>
              </a:endParaRPr>
            </a:p>
          </p:txBody>
        </p:sp>
      </p:grpSp>
      <p:grpSp>
        <p:nvGrpSpPr>
          <p:cNvPr id="24" name="Group 24"/>
          <p:cNvGrpSpPr/>
          <p:nvPr/>
        </p:nvGrpSpPr>
        <p:grpSpPr>
          <a:xfrm>
            <a:off x="10477318" y="4721740"/>
            <a:ext cx="6896282" cy="1856209"/>
            <a:chOff x="0" y="-28575"/>
            <a:chExt cx="9195043" cy="2474946"/>
          </a:xfrm>
        </p:grpSpPr>
        <p:sp>
          <p:nvSpPr>
            <p:cNvPr id="25" name="TextBox 25"/>
            <p:cNvSpPr txBox="1"/>
            <p:nvPr/>
          </p:nvSpPr>
          <p:spPr>
            <a:xfrm>
              <a:off x="0" y="-28575"/>
              <a:ext cx="9195043" cy="444567"/>
            </a:xfrm>
            <a:prstGeom prst="rect">
              <a:avLst/>
            </a:prstGeom>
          </p:spPr>
          <p:txBody>
            <a:bodyPr wrap="square" lIns="0" tIns="0" rIns="0" bIns="0" rtlCol="0" anchor="t">
              <a:spAutoFit/>
            </a:bodyPr>
            <a:lstStyle/>
            <a:p>
              <a:pPr algn="l">
                <a:lnSpc>
                  <a:spcPts val="2639"/>
                </a:lnSpc>
              </a:pPr>
              <a:r>
                <a:rPr lang="en-US" sz="2800" spc="119" dirty="0">
                  <a:solidFill>
                    <a:srgbClr val="3D3D3D"/>
                  </a:solidFill>
                  <a:latin typeface="Graphik Compact Medium"/>
                </a:rPr>
                <a:t>FURTHER EXCLUSION AND VULNERABILITY </a:t>
              </a:r>
            </a:p>
          </p:txBody>
        </p:sp>
        <p:sp>
          <p:nvSpPr>
            <p:cNvPr id="26" name="TextBox 26"/>
            <p:cNvSpPr txBox="1"/>
            <p:nvPr/>
          </p:nvSpPr>
          <p:spPr>
            <a:xfrm>
              <a:off x="0" y="561324"/>
              <a:ext cx="7874243" cy="1885047"/>
            </a:xfrm>
            <a:prstGeom prst="rect">
              <a:avLst/>
            </a:prstGeom>
          </p:spPr>
          <p:txBody>
            <a:bodyPr wrap="square" lIns="0" tIns="0" rIns="0" bIns="0" rtlCol="0" anchor="t">
              <a:spAutoFit/>
            </a:bodyPr>
            <a:lstStyle/>
            <a:p>
              <a:pPr>
                <a:lnSpc>
                  <a:spcPct val="107000"/>
                </a:lnSpc>
              </a:pPr>
              <a:r>
                <a:rPr lang="en-GB" sz="2200" dirty="0">
                  <a:solidFill>
                    <a:srgbClr val="3D3D3D"/>
                  </a:solidFill>
                  <a:latin typeface="Graphik Compact"/>
                </a:rPr>
                <a:t>Increased vulnerability, exclusion, discrimination, stigmatization, statelessness, additional emotional trauma and economic hardship for children born of CRSV</a:t>
              </a:r>
              <a:r>
                <a:rPr lang="en-US" sz="2200" dirty="0">
                  <a:solidFill>
                    <a:srgbClr val="3D3D3D"/>
                  </a:solidFill>
                  <a:latin typeface="Graphik Compact"/>
                </a:rPr>
                <a:t>.</a:t>
              </a:r>
            </a:p>
          </p:txBody>
        </p:sp>
      </p:grpSp>
      <p:grpSp>
        <p:nvGrpSpPr>
          <p:cNvPr id="27" name="Group 27"/>
          <p:cNvGrpSpPr/>
          <p:nvPr/>
        </p:nvGrpSpPr>
        <p:grpSpPr>
          <a:xfrm>
            <a:off x="10477318" y="7575375"/>
            <a:ext cx="7048682" cy="1856209"/>
            <a:chOff x="0" y="-28575"/>
            <a:chExt cx="9398243" cy="2474945"/>
          </a:xfrm>
        </p:grpSpPr>
        <p:sp>
          <p:nvSpPr>
            <p:cNvPr id="28" name="TextBox 28"/>
            <p:cNvSpPr txBox="1"/>
            <p:nvPr/>
          </p:nvSpPr>
          <p:spPr>
            <a:xfrm>
              <a:off x="0" y="-28575"/>
              <a:ext cx="9398243" cy="444567"/>
            </a:xfrm>
            <a:prstGeom prst="rect">
              <a:avLst/>
            </a:prstGeom>
          </p:spPr>
          <p:txBody>
            <a:bodyPr wrap="square" lIns="0" tIns="0" rIns="0" bIns="0" rtlCol="0" anchor="t">
              <a:spAutoFit/>
            </a:bodyPr>
            <a:lstStyle/>
            <a:p>
              <a:pPr algn="l">
                <a:lnSpc>
                  <a:spcPts val="2639"/>
                </a:lnSpc>
              </a:pPr>
              <a:r>
                <a:rPr lang="en-US" sz="2800" spc="119">
                  <a:solidFill>
                    <a:srgbClr val="3D3D3D"/>
                  </a:solidFill>
                  <a:latin typeface="Graphik Compact Medium"/>
                </a:rPr>
                <a:t>OBSTACLES </a:t>
              </a:r>
              <a:r>
                <a:rPr lang="en-US" sz="2800" spc="119" dirty="0">
                  <a:solidFill>
                    <a:srgbClr val="3D3D3D"/>
                  </a:solidFill>
                  <a:latin typeface="Graphik Compact Medium"/>
                </a:rPr>
                <a:t>TO JUSTICE &amp; REPARATION</a:t>
              </a:r>
            </a:p>
          </p:txBody>
        </p:sp>
        <p:sp>
          <p:nvSpPr>
            <p:cNvPr id="29" name="TextBox 29"/>
            <p:cNvSpPr txBox="1"/>
            <p:nvPr/>
          </p:nvSpPr>
          <p:spPr>
            <a:xfrm>
              <a:off x="0" y="561324"/>
              <a:ext cx="8054632" cy="1885046"/>
            </a:xfrm>
            <a:prstGeom prst="rect">
              <a:avLst/>
            </a:prstGeom>
          </p:spPr>
          <p:txBody>
            <a:bodyPr wrap="square" lIns="0" tIns="0" rIns="0" bIns="0" rtlCol="0" anchor="t">
              <a:spAutoFit/>
            </a:bodyPr>
            <a:lstStyle/>
            <a:p>
              <a:pPr>
                <a:lnSpc>
                  <a:spcPct val="107000"/>
                </a:lnSpc>
              </a:pPr>
              <a:r>
                <a:rPr lang="en-GB" sz="2200" dirty="0">
                  <a:solidFill>
                    <a:srgbClr val="3D3D3D"/>
                  </a:solidFill>
                  <a:latin typeface="Graphik Compact"/>
                </a:rPr>
                <a:t>Some programmes require victims to have a legal identity. Governments do not include these children as a category of victims eligible for reparation or do not recognise them as direct victims.</a:t>
              </a:r>
              <a:endParaRPr lang="en-US" sz="2200" dirty="0">
                <a:solidFill>
                  <a:srgbClr val="3D3D3D"/>
                </a:solidFill>
                <a:latin typeface="Graphik Compact"/>
              </a:endParaRPr>
            </a:p>
          </p:txBody>
        </p:sp>
      </p:grpSp>
    </p:spTree>
    <p:extLst>
      <p:ext uri="{BB962C8B-B14F-4D97-AF65-F5344CB8AC3E}">
        <p14:creationId xmlns:p14="http://schemas.microsoft.com/office/powerpoint/2010/main" val="2573519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olorful pattern with black dots&#10;&#10;Description automatically generated with medium confidence">
            <a:extLst>
              <a:ext uri="{FF2B5EF4-FFF2-40B4-BE49-F238E27FC236}">
                <a16:creationId xmlns:a16="http://schemas.microsoft.com/office/drawing/2014/main" id="{DBB5D8C9-DD07-C7A6-66D2-A043E3C84343}"/>
              </a:ext>
            </a:extLst>
          </p:cNvPr>
          <p:cNvPicPr>
            <a:picLocks noChangeAspect="1"/>
          </p:cNvPicPr>
          <p:nvPr/>
        </p:nvPicPr>
        <p:blipFill rotWithShape="1">
          <a:blip r:embed="rId3"/>
          <a:srcRect l="15166" t="10771" r="31273" b="73103"/>
          <a:stretch/>
        </p:blipFill>
        <p:spPr>
          <a:xfrm>
            <a:off x="-107012" y="7658100"/>
            <a:ext cx="18502023" cy="2627243"/>
          </a:xfrm>
          <a:prstGeom prst="rect">
            <a:avLst/>
          </a:prstGeom>
        </p:spPr>
      </p:pic>
      <p:grpSp>
        <p:nvGrpSpPr>
          <p:cNvPr id="8" name="Group 8"/>
          <p:cNvGrpSpPr/>
          <p:nvPr/>
        </p:nvGrpSpPr>
        <p:grpSpPr>
          <a:xfrm>
            <a:off x="-107012" y="7658101"/>
            <a:ext cx="5754082" cy="2628900"/>
            <a:chOff x="0" y="0"/>
            <a:chExt cx="6258709" cy="813444"/>
          </a:xfrm>
        </p:grpSpPr>
        <p:sp>
          <p:nvSpPr>
            <p:cNvPr id="9" name="Freeform 9"/>
            <p:cNvSpPr/>
            <p:nvPr/>
          </p:nvSpPr>
          <p:spPr>
            <a:xfrm>
              <a:off x="0" y="0"/>
              <a:ext cx="6258709" cy="813444"/>
            </a:xfrm>
            <a:custGeom>
              <a:avLst/>
              <a:gdLst/>
              <a:ahLst/>
              <a:cxnLst/>
              <a:rect l="l" t="t" r="r" b="b"/>
              <a:pathLst>
                <a:path w="6258709" h="813444">
                  <a:moveTo>
                    <a:pt x="0" y="0"/>
                  </a:moveTo>
                  <a:lnTo>
                    <a:pt x="6258709" y="0"/>
                  </a:lnTo>
                  <a:lnTo>
                    <a:pt x="6258709" y="813444"/>
                  </a:lnTo>
                  <a:lnTo>
                    <a:pt x="0" y="813444"/>
                  </a:lnTo>
                  <a:close/>
                </a:path>
              </a:pathLst>
            </a:custGeom>
            <a:solidFill>
              <a:srgbClr val="6B3E91"/>
            </a:solidFill>
          </p:spPr>
          <p:txBody>
            <a:bodyPr/>
            <a:lstStyle/>
            <a:p>
              <a:endParaRPr lang="fr-CH"/>
            </a:p>
          </p:txBody>
        </p:sp>
      </p:grpSp>
      <p:sp>
        <p:nvSpPr>
          <p:cNvPr id="12" name="TextBox 12"/>
          <p:cNvSpPr txBox="1"/>
          <p:nvPr/>
        </p:nvSpPr>
        <p:spPr>
          <a:xfrm>
            <a:off x="1488347" y="8648700"/>
            <a:ext cx="3236053" cy="564257"/>
          </a:xfrm>
          <a:prstGeom prst="rect">
            <a:avLst/>
          </a:prstGeom>
        </p:spPr>
        <p:txBody>
          <a:bodyPr wrap="square" lIns="0" tIns="0" rIns="0" bIns="0" rtlCol="0" anchor="t">
            <a:spAutoFit/>
          </a:bodyPr>
          <a:lstStyle/>
          <a:p>
            <a:pPr marL="0" lvl="0" indent="0" algn="l">
              <a:lnSpc>
                <a:spcPts val="4399"/>
              </a:lnSpc>
              <a:spcBef>
                <a:spcPct val="0"/>
              </a:spcBef>
            </a:pPr>
            <a:r>
              <a:rPr lang="en-US" sz="3999" spc="399" dirty="0">
                <a:solidFill>
                  <a:srgbClr val="FFFFFF"/>
                </a:solidFill>
                <a:latin typeface="Graphik Compact Semi-Bold"/>
              </a:rPr>
              <a:t>STATEGIES</a:t>
            </a:r>
          </a:p>
        </p:txBody>
      </p:sp>
      <p:grpSp>
        <p:nvGrpSpPr>
          <p:cNvPr id="43" name="Group 42">
            <a:extLst>
              <a:ext uri="{FF2B5EF4-FFF2-40B4-BE49-F238E27FC236}">
                <a16:creationId xmlns:a16="http://schemas.microsoft.com/office/drawing/2014/main" id="{06AA4026-B96B-78D5-C37A-FD605B1F620C}"/>
              </a:ext>
            </a:extLst>
          </p:cNvPr>
          <p:cNvGrpSpPr/>
          <p:nvPr/>
        </p:nvGrpSpPr>
        <p:grpSpPr>
          <a:xfrm>
            <a:off x="588629" y="2095500"/>
            <a:ext cx="10907724" cy="3488134"/>
            <a:chOff x="7292077" y="794770"/>
            <a:chExt cx="9536772" cy="1884886"/>
          </a:xfrm>
        </p:grpSpPr>
        <p:grpSp>
          <p:nvGrpSpPr>
            <p:cNvPr id="2" name="Group 2"/>
            <p:cNvGrpSpPr/>
            <p:nvPr/>
          </p:nvGrpSpPr>
          <p:grpSpPr>
            <a:xfrm rot="-8100000">
              <a:off x="7354173" y="844854"/>
              <a:ext cx="185931" cy="310123"/>
              <a:chOff x="-4326681" y="-2030162"/>
              <a:chExt cx="3800977" cy="6339840"/>
            </a:xfrm>
          </p:grpSpPr>
          <p:sp>
            <p:nvSpPr>
              <p:cNvPr id="3" name="Freeform 3"/>
              <p:cNvSpPr/>
              <p:nvPr/>
            </p:nvSpPr>
            <p:spPr>
              <a:xfrm>
                <a:off x="-4326681" y="-2030162"/>
                <a:ext cx="3800977"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6B3E91"/>
              </a:solidFill>
            </p:spPr>
            <p:txBody>
              <a:bodyPr/>
              <a:lstStyle/>
              <a:p>
                <a:endParaRPr lang="fr-CH"/>
              </a:p>
            </p:txBody>
          </p:sp>
        </p:grpSp>
        <p:sp>
          <p:nvSpPr>
            <p:cNvPr id="15" name="TextBox 15"/>
            <p:cNvSpPr txBox="1"/>
            <p:nvPr/>
          </p:nvSpPr>
          <p:spPr>
            <a:xfrm>
              <a:off x="8002953" y="794770"/>
              <a:ext cx="8825896" cy="1884886"/>
            </a:xfrm>
            <a:prstGeom prst="rect">
              <a:avLst/>
            </a:prstGeom>
          </p:spPr>
          <p:txBody>
            <a:bodyPr lIns="0" tIns="0" rIns="0" bIns="0" rtlCol="0" anchor="t">
              <a:spAutoFit/>
            </a:bodyPr>
            <a:lstStyle/>
            <a:p>
              <a:pPr marL="0" marR="0">
                <a:spcBef>
                  <a:spcPts val="0"/>
                </a:spcBef>
                <a:spcAft>
                  <a:spcPts val="800"/>
                </a:spcAft>
              </a:pPr>
              <a:r>
                <a:rPr lang="en-GB" sz="4000" dirty="0">
                  <a:solidFill>
                    <a:srgbClr val="3D3D3D"/>
                  </a:solidFill>
                  <a:latin typeface="Graphik Compact"/>
                </a:rPr>
                <a:t>Legal reforms</a:t>
              </a:r>
            </a:p>
            <a:p>
              <a:pPr marL="0" marR="0">
                <a:spcBef>
                  <a:spcPts val="0"/>
                </a:spcBef>
                <a:spcAft>
                  <a:spcPts val="800"/>
                </a:spcAft>
              </a:pPr>
              <a:endParaRPr lang="en-GB" sz="4000" dirty="0">
                <a:solidFill>
                  <a:srgbClr val="3D3D3D"/>
                </a:solidFill>
                <a:latin typeface="Graphik Compact"/>
              </a:endParaRPr>
            </a:p>
            <a:p>
              <a:pPr marL="0" marR="0">
                <a:spcBef>
                  <a:spcPts val="0"/>
                </a:spcBef>
                <a:spcAft>
                  <a:spcPts val="800"/>
                </a:spcAft>
              </a:pPr>
              <a:r>
                <a:rPr lang="en-GB" sz="4000" dirty="0">
                  <a:solidFill>
                    <a:srgbClr val="3D3D3D"/>
                  </a:solidFill>
                  <a:latin typeface="Graphik Compact"/>
                </a:rPr>
                <a:t>Awareness and advocacy campaigns</a:t>
              </a:r>
            </a:p>
            <a:p>
              <a:pPr marL="0" marR="0">
                <a:spcBef>
                  <a:spcPts val="0"/>
                </a:spcBef>
                <a:spcAft>
                  <a:spcPts val="800"/>
                </a:spcAft>
              </a:pPr>
              <a:endParaRPr lang="en-US" sz="4000" dirty="0">
                <a:solidFill>
                  <a:srgbClr val="3D3D3D"/>
                </a:solidFill>
                <a:latin typeface="Graphik Compact"/>
              </a:endParaRPr>
            </a:p>
            <a:p>
              <a:pPr marL="0" marR="0">
                <a:spcBef>
                  <a:spcPts val="0"/>
                </a:spcBef>
                <a:spcAft>
                  <a:spcPts val="800"/>
                </a:spcAft>
              </a:pPr>
              <a:r>
                <a:rPr lang="en-US" sz="4000" dirty="0">
                  <a:solidFill>
                    <a:srgbClr val="3D3D3D"/>
                  </a:solidFill>
                  <a:latin typeface="Graphik Compact"/>
                </a:rPr>
                <a:t>Targeted interventions</a:t>
              </a:r>
              <a:endParaRPr lang="fr-CH" sz="2200" dirty="0">
                <a:solidFill>
                  <a:srgbClr val="3D3D3D"/>
                </a:solidFill>
                <a:latin typeface="Graphik Compact"/>
              </a:endParaRPr>
            </a:p>
          </p:txBody>
        </p:sp>
      </p:grpSp>
      <p:sp>
        <p:nvSpPr>
          <p:cNvPr id="4" name="Freeform 3">
            <a:extLst>
              <a:ext uri="{FF2B5EF4-FFF2-40B4-BE49-F238E27FC236}">
                <a16:creationId xmlns:a16="http://schemas.microsoft.com/office/drawing/2014/main" id="{175B9984-4141-34A7-E647-94C283DBDAF6}"/>
              </a:ext>
            </a:extLst>
          </p:cNvPr>
          <p:cNvSpPr/>
          <p:nvPr/>
        </p:nvSpPr>
        <p:spPr>
          <a:xfrm rot="13500000">
            <a:off x="603880" y="3639655"/>
            <a:ext cx="344080" cy="354705"/>
          </a:xfrm>
          <a:custGeom>
            <a:avLst/>
            <a:gdLst/>
            <a:ahLst/>
            <a:cxnLst/>
            <a:rect l="l" t="t" r="r" b="b"/>
            <a:pathLst>
              <a:path w="6350000" h="6339840">
                <a:moveTo>
                  <a:pt x="6350000" y="6339840"/>
                </a:moveTo>
                <a:lnTo>
                  <a:pt x="0" y="6339840"/>
                </a:lnTo>
                <a:lnTo>
                  <a:pt x="0" y="0"/>
                </a:lnTo>
                <a:lnTo>
                  <a:pt x="6350000" y="6339840"/>
                </a:lnTo>
                <a:close/>
              </a:path>
            </a:pathLst>
          </a:custGeom>
          <a:solidFill>
            <a:srgbClr val="6B3E91"/>
          </a:solidFill>
        </p:spPr>
        <p:txBody>
          <a:bodyPr/>
          <a:lstStyle/>
          <a:p>
            <a:endParaRPr lang="fr-CH"/>
          </a:p>
        </p:txBody>
      </p:sp>
      <p:sp>
        <p:nvSpPr>
          <p:cNvPr id="5" name="Freeform 3">
            <a:extLst>
              <a:ext uri="{FF2B5EF4-FFF2-40B4-BE49-F238E27FC236}">
                <a16:creationId xmlns:a16="http://schemas.microsoft.com/office/drawing/2014/main" id="{D035278E-2A04-01C7-C7A9-BDC1C831509B}"/>
              </a:ext>
            </a:extLst>
          </p:cNvPr>
          <p:cNvSpPr/>
          <p:nvPr/>
        </p:nvSpPr>
        <p:spPr>
          <a:xfrm rot="13500000">
            <a:off x="610033" y="5146137"/>
            <a:ext cx="344080" cy="354705"/>
          </a:xfrm>
          <a:custGeom>
            <a:avLst/>
            <a:gdLst/>
            <a:ahLst/>
            <a:cxnLst/>
            <a:rect l="l" t="t" r="r" b="b"/>
            <a:pathLst>
              <a:path w="6350000" h="6339840">
                <a:moveTo>
                  <a:pt x="6350000" y="6339840"/>
                </a:moveTo>
                <a:lnTo>
                  <a:pt x="0" y="6339840"/>
                </a:lnTo>
                <a:lnTo>
                  <a:pt x="0" y="0"/>
                </a:lnTo>
                <a:lnTo>
                  <a:pt x="6350000" y="6339840"/>
                </a:lnTo>
                <a:close/>
              </a:path>
            </a:pathLst>
          </a:custGeom>
          <a:solidFill>
            <a:srgbClr val="6B3E91"/>
          </a:solidFill>
        </p:spPr>
        <p:txBody>
          <a:bodyPr/>
          <a:lstStyle/>
          <a:p>
            <a:endParaRPr lang="fr-CH"/>
          </a:p>
        </p:txBody>
      </p:sp>
    </p:spTree>
    <p:extLst>
      <p:ext uri="{BB962C8B-B14F-4D97-AF65-F5344CB8AC3E}">
        <p14:creationId xmlns:p14="http://schemas.microsoft.com/office/powerpoint/2010/main" val="4013084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07011" y="8029890"/>
            <a:ext cx="18502023" cy="2404705"/>
            <a:chOff x="0" y="0"/>
            <a:chExt cx="6258709" cy="813444"/>
          </a:xfrm>
        </p:grpSpPr>
        <p:sp>
          <p:nvSpPr>
            <p:cNvPr id="9" name="Freeform 9"/>
            <p:cNvSpPr/>
            <p:nvPr/>
          </p:nvSpPr>
          <p:spPr>
            <a:xfrm>
              <a:off x="0" y="0"/>
              <a:ext cx="6258709" cy="813444"/>
            </a:xfrm>
            <a:custGeom>
              <a:avLst/>
              <a:gdLst/>
              <a:ahLst/>
              <a:cxnLst/>
              <a:rect l="l" t="t" r="r" b="b"/>
              <a:pathLst>
                <a:path w="6258709" h="813444">
                  <a:moveTo>
                    <a:pt x="0" y="0"/>
                  </a:moveTo>
                  <a:lnTo>
                    <a:pt x="6258709" y="0"/>
                  </a:lnTo>
                  <a:lnTo>
                    <a:pt x="6258709" y="813444"/>
                  </a:lnTo>
                  <a:lnTo>
                    <a:pt x="0" y="813444"/>
                  </a:lnTo>
                  <a:close/>
                </a:path>
              </a:pathLst>
            </a:custGeom>
            <a:solidFill>
              <a:srgbClr val="6B3E91"/>
            </a:solidFill>
          </p:spPr>
          <p:txBody>
            <a:bodyPr/>
            <a:lstStyle/>
            <a:p>
              <a:endParaRPr lang="fr-CH"/>
            </a:p>
          </p:txBody>
        </p:sp>
      </p:grpSp>
      <p:grpSp>
        <p:nvGrpSpPr>
          <p:cNvPr id="10" name="Group 10"/>
          <p:cNvGrpSpPr/>
          <p:nvPr/>
        </p:nvGrpSpPr>
        <p:grpSpPr>
          <a:xfrm>
            <a:off x="-107011" y="-95250"/>
            <a:ext cx="5754082" cy="8125140"/>
            <a:chOff x="0" y="0"/>
            <a:chExt cx="1946443" cy="2748504"/>
          </a:xfrm>
        </p:grpSpPr>
        <p:sp>
          <p:nvSpPr>
            <p:cNvPr id="11" name="Freeform 11"/>
            <p:cNvSpPr/>
            <p:nvPr/>
          </p:nvSpPr>
          <p:spPr>
            <a:xfrm>
              <a:off x="0" y="0"/>
              <a:ext cx="1946443" cy="2748504"/>
            </a:xfrm>
            <a:custGeom>
              <a:avLst/>
              <a:gdLst/>
              <a:ahLst/>
              <a:cxnLst/>
              <a:rect l="l" t="t" r="r" b="b"/>
              <a:pathLst>
                <a:path w="1946443" h="2748504">
                  <a:moveTo>
                    <a:pt x="0" y="0"/>
                  </a:moveTo>
                  <a:lnTo>
                    <a:pt x="1946443" y="0"/>
                  </a:lnTo>
                  <a:lnTo>
                    <a:pt x="1946443" y="2748504"/>
                  </a:lnTo>
                  <a:lnTo>
                    <a:pt x="0" y="2748504"/>
                  </a:lnTo>
                  <a:close/>
                </a:path>
              </a:pathLst>
            </a:custGeom>
            <a:solidFill>
              <a:srgbClr val="F1EEF5"/>
            </a:solidFill>
          </p:spPr>
          <p:txBody>
            <a:bodyPr/>
            <a:lstStyle/>
            <a:p>
              <a:endParaRPr lang="fr-CH"/>
            </a:p>
          </p:txBody>
        </p:sp>
      </p:grpSp>
      <p:sp>
        <p:nvSpPr>
          <p:cNvPr id="12" name="TextBox 12"/>
          <p:cNvSpPr txBox="1"/>
          <p:nvPr/>
        </p:nvSpPr>
        <p:spPr>
          <a:xfrm>
            <a:off x="990600" y="8861270"/>
            <a:ext cx="16268700" cy="564257"/>
          </a:xfrm>
          <a:prstGeom prst="rect">
            <a:avLst/>
          </a:prstGeom>
        </p:spPr>
        <p:txBody>
          <a:bodyPr lIns="0" tIns="0" rIns="0" bIns="0" rtlCol="0" anchor="t">
            <a:spAutoFit/>
          </a:bodyPr>
          <a:lstStyle/>
          <a:p>
            <a:pPr marL="0" lvl="0" indent="0" algn="l">
              <a:lnSpc>
                <a:spcPts val="4399"/>
              </a:lnSpc>
              <a:spcBef>
                <a:spcPct val="0"/>
              </a:spcBef>
            </a:pPr>
            <a:r>
              <a:rPr lang="en-US" sz="3999" spc="399" dirty="0">
                <a:solidFill>
                  <a:srgbClr val="FFFFFF"/>
                </a:solidFill>
                <a:latin typeface="Graphik Compact Semi-Bold"/>
              </a:rPr>
              <a:t>RECOMMENDATIONS</a:t>
            </a:r>
          </a:p>
        </p:txBody>
      </p:sp>
      <p:grpSp>
        <p:nvGrpSpPr>
          <p:cNvPr id="22" name="Group 21">
            <a:extLst>
              <a:ext uri="{FF2B5EF4-FFF2-40B4-BE49-F238E27FC236}">
                <a16:creationId xmlns:a16="http://schemas.microsoft.com/office/drawing/2014/main" id="{A938766B-5C2B-5D93-DE56-B700C060D478}"/>
              </a:ext>
            </a:extLst>
          </p:cNvPr>
          <p:cNvGrpSpPr/>
          <p:nvPr/>
        </p:nvGrpSpPr>
        <p:grpSpPr>
          <a:xfrm>
            <a:off x="6553200" y="2845404"/>
            <a:ext cx="11049000" cy="3345657"/>
            <a:chOff x="6553200" y="426243"/>
            <a:chExt cx="11049000" cy="3345657"/>
          </a:xfrm>
        </p:grpSpPr>
        <p:grpSp>
          <p:nvGrpSpPr>
            <p:cNvPr id="43" name="Group 42">
              <a:extLst>
                <a:ext uri="{FF2B5EF4-FFF2-40B4-BE49-F238E27FC236}">
                  <a16:creationId xmlns:a16="http://schemas.microsoft.com/office/drawing/2014/main" id="{06AA4026-B96B-78D5-C37A-FD605B1F620C}"/>
                </a:ext>
              </a:extLst>
            </p:cNvPr>
            <p:cNvGrpSpPr/>
            <p:nvPr/>
          </p:nvGrpSpPr>
          <p:grpSpPr>
            <a:xfrm>
              <a:off x="6553200" y="426243"/>
              <a:ext cx="11049000" cy="1384190"/>
              <a:chOff x="7168557" y="426243"/>
              <a:chExt cx="9660292" cy="1384190"/>
            </a:xfrm>
          </p:grpSpPr>
          <p:grpSp>
            <p:nvGrpSpPr>
              <p:cNvPr id="2" name="Group 2"/>
              <p:cNvGrpSpPr/>
              <p:nvPr/>
            </p:nvGrpSpPr>
            <p:grpSpPr>
              <a:xfrm rot="-8100000">
                <a:off x="7168309" y="580891"/>
                <a:ext cx="310620" cy="310123"/>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6B3E91"/>
                </a:solidFill>
              </p:spPr>
              <p:txBody>
                <a:bodyPr/>
                <a:lstStyle/>
                <a:p>
                  <a:endParaRPr lang="fr-CH"/>
                </a:p>
              </p:txBody>
            </p:sp>
          </p:grpSp>
          <p:grpSp>
            <p:nvGrpSpPr>
              <p:cNvPr id="13" name="Group 13"/>
              <p:cNvGrpSpPr/>
              <p:nvPr/>
            </p:nvGrpSpPr>
            <p:grpSpPr>
              <a:xfrm>
                <a:off x="8002953" y="426243"/>
                <a:ext cx="8825896" cy="1384190"/>
                <a:chOff x="0" y="-28575"/>
                <a:chExt cx="11767861" cy="1845586"/>
              </a:xfrm>
            </p:grpSpPr>
            <p:sp>
              <p:nvSpPr>
                <p:cNvPr id="14" name="TextBox 14"/>
                <p:cNvSpPr txBox="1"/>
                <p:nvPr/>
              </p:nvSpPr>
              <p:spPr>
                <a:xfrm>
                  <a:off x="0" y="-28575"/>
                  <a:ext cx="11767861" cy="362492"/>
                </a:xfrm>
                <a:prstGeom prst="rect">
                  <a:avLst/>
                </a:prstGeom>
              </p:spPr>
              <p:txBody>
                <a:bodyPr lIns="0" tIns="0" rIns="0" bIns="0" rtlCol="0" anchor="t">
                  <a:spAutoFit/>
                </a:bodyPr>
                <a:lstStyle/>
                <a:p>
                  <a:pPr algn="l">
                    <a:lnSpc>
                      <a:spcPts val="2120"/>
                    </a:lnSpc>
                  </a:pPr>
                  <a:r>
                    <a:rPr lang="en-US" sz="2800" spc="96" dirty="0">
                      <a:solidFill>
                        <a:srgbClr val="3D3D3D"/>
                      </a:solidFill>
                      <a:latin typeface="Graphik Compact Medium"/>
                    </a:rPr>
                    <a:t>EQUAL RIGHTS FOR TRANSMISSION OF NATIONALITY</a:t>
                  </a:r>
                </a:p>
              </p:txBody>
            </p:sp>
            <p:sp>
              <p:nvSpPr>
                <p:cNvPr id="15" name="TextBox 15"/>
                <p:cNvSpPr txBox="1"/>
                <p:nvPr/>
              </p:nvSpPr>
              <p:spPr>
                <a:xfrm>
                  <a:off x="0" y="462794"/>
                  <a:ext cx="11767861" cy="1354217"/>
                </a:xfrm>
                <a:prstGeom prst="rect">
                  <a:avLst/>
                </a:prstGeom>
              </p:spPr>
              <p:txBody>
                <a:bodyPr lIns="0" tIns="0" rIns="0" bIns="0" rtlCol="0" anchor="t">
                  <a:spAutoFit/>
                </a:bodyPr>
                <a:lstStyle/>
                <a:p>
                  <a:pPr marL="0" marR="0">
                    <a:spcBef>
                      <a:spcPts val="0"/>
                    </a:spcBef>
                    <a:spcAft>
                      <a:spcPts val="800"/>
                    </a:spcAft>
                  </a:pPr>
                  <a:r>
                    <a:rPr lang="en-GB" sz="2200" dirty="0">
                      <a:solidFill>
                        <a:srgbClr val="3D3D3D"/>
                      </a:solidFill>
                      <a:latin typeface="Graphik Compact"/>
                    </a:rPr>
                    <a:t>Need for governments to guarantee equal rights between women and men with regard to the transmission of their nationality to their children and their registration and abolish laws requiring proof of marriage for registration.</a:t>
                  </a:r>
                  <a:endParaRPr lang="fr-CH" sz="2200" dirty="0">
                    <a:solidFill>
                      <a:srgbClr val="3D3D3D"/>
                    </a:solidFill>
                    <a:latin typeface="Graphik Compact"/>
                  </a:endParaRPr>
                </a:p>
              </p:txBody>
            </p:sp>
          </p:grpSp>
        </p:grpSp>
        <p:grpSp>
          <p:nvGrpSpPr>
            <p:cNvPr id="42" name="Group 41">
              <a:extLst>
                <a:ext uri="{FF2B5EF4-FFF2-40B4-BE49-F238E27FC236}">
                  <a16:creationId xmlns:a16="http://schemas.microsoft.com/office/drawing/2014/main" id="{D8AFE650-5586-542B-61AD-3AF07FA5F921}"/>
                </a:ext>
              </a:extLst>
            </p:cNvPr>
            <p:cNvGrpSpPr/>
            <p:nvPr/>
          </p:nvGrpSpPr>
          <p:grpSpPr>
            <a:xfrm>
              <a:off x="6553200" y="2742230"/>
              <a:ext cx="11049000" cy="1029670"/>
              <a:chOff x="7168557" y="1678819"/>
              <a:chExt cx="9660292" cy="1029670"/>
            </a:xfrm>
          </p:grpSpPr>
          <p:grpSp>
            <p:nvGrpSpPr>
              <p:cNvPr id="6" name="Group 6"/>
              <p:cNvGrpSpPr/>
              <p:nvPr/>
            </p:nvGrpSpPr>
            <p:grpSpPr>
              <a:xfrm rot="-8100000">
                <a:off x="7168309" y="1833467"/>
                <a:ext cx="310620" cy="310123"/>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6B3E91"/>
                </a:solidFill>
              </p:spPr>
              <p:txBody>
                <a:bodyPr/>
                <a:lstStyle/>
                <a:p>
                  <a:endParaRPr lang="fr-CH"/>
                </a:p>
              </p:txBody>
            </p:sp>
          </p:grpSp>
          <p:grpSp>
            <p:nvGrpSpPr>
              <p:cNvPr id="19" name="Group 19"/>
              <p:cNvGrpSpPr/>
              <p:nvPr/>
            </p:nvGrpSpPr>
            <p:grpSpPr>
              <a:xfrm>
                <a:off x="8002953" y="1678819"/>
                <a:ext cx="8825896" cy="1029670"/>
                <a:chOff x="0" y="-28575"/>
                <a:chExt cx="11767861" cy="1372893"/>
              </a:xfrm>
            </p:grpSpPr>
            <p:sp>
              <p:nvSpPr>
                <p:cNvPr id="20" name="TextBox 20"/>
                <p:cNvSpPr txBox="1"/>
                <p:nvPr/>
              </p:nvSpPr>
              <p:spPr>
                <a:xfrm>
                  <a:off x="0" y="-28575"/>
                  <a:ext cx="11767861" cy="362492"/>
                </a:xfrm>
                <a:prstGeom prst="rect">
                  <a:avLst/>
                </a:prstGeom>
              </p:spPr>
              <p:txBody>
                <a:bodyPr lIns="0" tIns="0" rIns="0" bIns="0" rtlCol="0" anchor="t">
                  <a:spAutoFit/>
                </a:bodyPr>
                <a:lstStyle/>
                <a:p>
                  <a:pPr algn="l">
                    <a:lnSpc>
                      <a:spcPts val="2120"/>
                    </a:lnSpc>
                  </a:pPr>
                  <a:r>
                    <a:rPr lang="en-GB" sz="2800" spc="96" dirty="0">
                      <a:solidFill>
                        <a:srgbClr val="3D3D3D"/>
                      </a:solidFill>
                      <a:latin typeface="Graphik Compact Medium"/>
                    </a:rPr>
                    <a:t>IDENTITY SHOULD NOT BE PREREQUISITE FOR OTHER RIGHTS</a:t>
                  </a:r>
                  <a:endParaRPr lang="en-US" sz="2800" spc="96" dirty="0">
                    <a:solidFill>
                      <a:srgbClr val="3D3D3D"/>
                    </a:solidFill>
                    <a:latin typeface="Graphik Compact Medium"/>
                  </a:endParaRPr>
                </a:p>
              </p:txBody>
            </p:sp>
            <p:sp>
              <p:nvSpPr>
                <p:cNvPr id="21" name="TextBox 21"/>
                <p:cNvSpPr txBox="1"/>
                <p:nvPr/>
              </p:nvSpPr>
              <p:spPr>
                <a:xfrm>
                  <a:off x="0" y="462794"/>
                  <a:ext cx="11767861" cy="881524"/>
                </a:xfrm>
                <a:prstGeom prst="rect">
                  <a:avLst/>
                </a:prstGeom>
              </p:spPr>
              <p:txBody>
                <a:bodyPr lIns="0" tIns="0" rIns="0" bIns="0" rtlCol="0" anchor="t">
                  <a:spAutoFit/>
                </a:bodyPr>
                <a:lstStyle/>
                <a:p>
                  <a:pPr>
                    <a:lnSpc>
                      <a:spcPts val="2698"/>
                    </a:lnSpc>
                  </a:pPr>
                  <a:r>
                    <a:rPr lang="en-GB" sz="2200" dirty="0">
                      <a:solidFill>
                        <a:srgbClr val="3D3D3D"/>
                      </a:solidFill>
                      <a:latin typeface="Graphik Compact"/>
                    </a:rPr>
                    <a:t>Additionally, governments should reconsider the requirement of legal identity as a prerequisite for access to other rights such as education and health care.</a:t>
                  </a:r>
                  <a:r>
                    <a:rPr lang="en-US" sz="2200" dirty="0">
                      <a:solidFill>
                        <a:srgbClr val="3D3D3D"/>
                      </a:solidFill>
                      <a:latin typeface="Graphik Compact"/>
                    </a:rPr>
                    <a:t> </a:t>
                  </a:r>
                </a:p>
              </p:txBody>
            </p:sp>
          </p:grpSp>
        </p:grpSp>
      </p:grpSp>
      <p:pic>
        <p:nvPicPr>
          <p:cNvPr id="45" name="Picture 44" descr="A group of drawings on a wall&#10;&#10;Description automatically generated">
            <a:extLst>
              <a:ext uri="{FF2B5EF4-FFF2-40B4-BE49-F238E27FC236}">
                <a16:creationId xmlns:a16="http://schemas.microsoft.com/office/drawing/2014/main" id="{AB2A0B14-C33D-CEE5-02C9-E2A55014926C}"/>
              </a:ext>
            </a:extLst>
          </p:cNvPr>
          <p:cNvPicPr>
            <a:picLocks noChangeAspect="1"/>
          </p:cNvPicPr>
          <p:nvPr/>
        </p:nvPicPr>
        <p:blipFill rotWithShape="1">
          <a:blip r:embed="rId3"/>
          <a:srcRect l="37682" t="381" r="9856" b="6368"/>
          <a:stretch/>
        </p:blipFill>
        <p:spPr>
          <a:xfrm>
            <a:off x="492330" y="1006575"/>
            <a:ext cx="5154741" cy="7023315"/>
          </a:xfrm>
          <a:prstGeom prst="rect">
            <a:avLst/>
          </a:prstGeom>
        </p:spPr>
      </p:pic>
      <p:sp>
        <p:nvSpPr>
          <p:cNvPr id="47" name="TextBox 46">
            <a:extLst>
              <a:ext uri="{FF2B5EF4-FFF2-40B4-BE49-F238E27FC236}">
                <a16:creationId xmlns:a16="http://schemas.microsoft.com/office/drawing/2014/main" id="{60D1CDA7-BA7B-801A-A2FB-78BD8D950388}"/>
              </a:ext>
            </a:extLst>
          </p:cNvPr>
          <p:cNvSpPr txBox="1"/>
          <p:nvPr/>
        </p:nvSpPr>
        <p:spPr>
          <a:xfrm>
            <a:off x="518559" y="7649102"/>
            <a:ext cx="6306453" cy="276999"/>
          </a:xfrm>
          <a:prstGeom prst="rect">
            <a:avLst/>
          </a:prstGeom>
          <a:noFill/>
        </p:spPr>
        <p:txBody>
          <a:bodyPr wrap="square">
            <a:spAutoFit/>
          </a:bodyPr>
          <a:lstStyle/>
          <a:p>
            <a:r>
              <a:rPr lang="fr-CH" sz="1200" dirty="0">
                <a:solidFill>
                  <a:srgbClr val="3D3D3D"/>
                </a:solidFill>
                <a:latin typeface="Graphik Compact"/>
              </a:rPr>
              <a:t>©Marie Perrault/ GSF</a:t>
            </a:r>
          </a:p>
        </p:txBody>
      </p:sp>
    </p:spTree>
    <p:extLst>
      <p:ext uri="{BB962C8B-B14F-4D97-AF65-F5344CB8AC3E}">
        <p14:creationId xmlns:p14="http://schemas.microsoft.com/office/powerpoint/2010/main" val="353118720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07011" y="8029890"/>
            <a:ext cx="18502023" cy="2404705"/>
            <a:chOff x="0" y="0"/>
            <a:chExt cx="6258709" cy="813444"/>
          </a:xfrm>
        </p:grpSpPr>
        <p:sp>
          <p:nvSpPr>
            <p:cNvPr id="9" name="Freeform 9"/>
            <p:cNvSpPr/>
            <p:nvPr/>
          </p:nvSpPr>
          <p:spPr>
            <a:xfrm>
              <a:off x="0" y="0"/>
              <a:ext cx="6258709" cy="813444"/>
            </a:xfrm>
            <a:custGeom>
              <a:avLst/>
              <a:gdLst/>
              <a:ahLst/>
              <a:cxnLst/>
              <a:rect l="l" t="t" r="r" b="b"/>
              <a:pathLst>
                <a:path w="6258709" h="813444">
                  <a:moveTo>
                    <a:pt x="0" y="0"/>
                  </a:moveTo>
                  <a:lnTo>
                    <a:pt x="6258709" y="0"/>
                  </a:lnTo>
                  <a:lnTo>
                    <a:pt x="6258709" y="813444"/>
                  </a:lnTo>
                  <a:lnTo>
                    <a:pt x="0" y="813444"/>
                  </a:lnTo>
                  <a:close/>
                </a:path>
              </a:pathLst>
            </a:custGeom>
            <a:solidFill>
              <a:srgbClr val="6B3E91"/>
            </a:solidFill>
          </p:spPr>
          <p:txBody>
            <a:bodyPr/>
            <a:lstStyle/>
            <a:p>
              <a:endParaRPr lang="fr-CH"/>
            </a:p>
          </p:txBody>
        </p:sp>
      </p:grpSp>
      <p:grpSp>
        <p:nvGrpSpPr>
          <p:cNvPr id="10" name="Group 10"/>
          <p:cNvGrpSpPr/>
          <p:nvPr/>
        </p:nvGrpSpPr>
        <p:grpSpPr>
          <a:xfrm>
            <a:off x="-107011" y="-95250"/>
            <a:ext cx="5754082" cy="8125140"/>
            <a:chOff x="0" y="0"/>
            <a:chExt cx="1946443" cy="2748504"/>
          </a:xfrm>
        </p:grpSpPr>
        <p:sp>
          <p:nvSpPr>
            <p:cNvPr id="11" name="Freeform 11"/>
            <p:cNvSpPr/>
            <p:nvPr/>
          </p:nvSpPr>
          <p:spPr>
            <a:xfrm>
              <a:off x="0" y="0"/>
              <a:ext cx="1946443" cy="2748504"/>
            </a:xfrm>
            <a:custGeom>
              <a:avLst/>
              <a:gdLst/>
              <a:ahLst/>
              <a:cxnLst/>
              <a:rect l="l" t="t" r="r" b="b"/>
              <a:pathLst>
                <a:path w="1946443" h="2748504">
                  <a:moveTo>
                    <a:pt x="0" y="0"/>
                  </a:moveTo>
                  <a:lnTo>
                    <a:pt x="1946443" y="0"/>
                  </a:lnTo>
                  <a:lnTo>
                    <a:pt x="1946443" y="2748504"/>
                  </a:lnTo>
                  <a:lnTo>
                    <a:pt x="0" y="2748504"/>
                  </a:lnTo>
                  <a:close/>
                </a:path>
              </a:pathLst>
            </a:custGeom>
            <a:solidFill>
              <a:srgbClr val="F1EEF5"/>
            </a:solidFill>
          </p:spPr>
          <p:txBody>
            <a:bodyPr/>
            <a:lstStyle/>
            <a:p>
              <a:endParaRPr lang="fr-CH"/>
            </a:p>
          </p:txBody>
        </p:sp>
      </p:grpSp>
      <p:sp>
        <p:nvSpPr>
          <p:cNvPr id="12" name="TextBox 12"/>
          <p:cNvSpPr txBox="1"/>
          <p:nvPr/>
        </p:nvSpPr>
        <p:spPr>
          <a:xfrm>
            <a:off x="990600" y="8861270"/>
            <a:ext cx="16268700" cy="564257"/>
          </a:xfrm>
          <a:prstGeom prst="rect">
            <a:avLst/>
          </a:prstGeom>
        </p:spPr>
        <p:txBody>
          <a:bodyPr lIns="0" tIns="0" rIns="0" bIns="0" rtlCol="0" anchor="t">
            <a:spAutoFit/>
          </a:bodyPr>
          <a:lstStyle/>
          <a:p>
            <a:pPr marL="0" lvl="0" indent="0" algn="l">
              <a:lnSpc>
                <a:spcPts val="4399"/>
              </a:lnSpc>
              <a:spcBef>
                <a:spcPct val="0"/>
              </a:spcBef>
            </a:pPr>
            <a:r>
              <a:rPr lang="en-US" sz="3999" spc="399" dirty="0">
                <a:solidFill>
                  <a:srgbClr val="FFFFFF"/>
                </a:solidFill>
                <a:latin typeface="Graphik Compact Semi-Bold"/>
              </a:rPr>
              <a:t>RECOMMENDATIONS</a:t>
            </a:r>
          </a:p>
        </p:txBody>
      </p:sp>
      <p:grpSp>
        <p:nvGrpSpPr>
          <p:cNvPr id="22" name="Group 21">
            <a:extLst>
              <a:ext uri="{FF2B5EF4-FFF2-40B4-BE49-F238E27FC236}">
                <a16:creationId xmlns:a16="http://schemas.microsoft.com/office/drawing/2014/main" id="{4C709271-651A-B902-7140-C0242D30729B}"/>
              </a:ext>
            </a:extLst>
          </p:cNvPr>
          <p:cNvGrpSpPr/>
          <p:nvPr/>
        </p:nvGrpSpPr>
        <p:grpSpPr>
          <a:xfrm>
            <a:off x="6553200" y="1006575"/>
            <a:ext cx="11049000" cy="6324600"/>
            <a:chOff x="6553200" y="1638300"/>
            <a:chExt cx="11049000" cy="6324600"/>
          </a:xfrm>
        </p:grpSpPr>
        <p:grpSp>
          <p:nvGrpSpPr>
            <p:cNvPr id="41" name="Group 40">
              <a:extLst>
                <a:ext uri="{FF2B5EF4-FFF2-40B4-BE49-F238E27FC236}">
                  <a16:creationId xmlns:a16="http://schemas.microsoft.com/office/drawing/2014/main" id="{2F90FD0A-0257-EF87-AFF0-DE5643D1C457}"/>
                </a:ext>
              </a:extLst>
            </p:cNvPr>
            <p:cNvGrpSpPr/>
            <p:nvPr/>
          </p:nvGrpSpPr>
          <p:grpSpPr>
            <a:xfrm>
              <a:off x="6553200" y="1638300"/>
              <a:ext cx="11049000" cy="1420033"/>
              <a:chOff x="7168557" y="3238500"/>
              <a:chExt cx="9660292" cy="1420033"/>
            </a:xfrm>
          </p:grpSpPr>
          <p:grpSp>
            <p:nvGrpSpPr>
              <p:cNvPr id="4" name="Group 4"/>
              <p:cNvGrpSpPr/>
              <p:nvPr/>
            </p:nvGrpSpPr>
            <p:grpSpPr>
              <a:xfrm rot="-8100000">
                <a:off x="7168309" y="3393148"/>
                <a:ext cx="310620" cy="310123"/>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6B3E91"/>
                </a:solidFill>
              </p:spPr>
              <p:txBody>
                <a:bodyPr/>
                <a:lstStyle/>
                <a:p>
                  <a:endParaRPr lang="fr-CH"/>
                </a:p>
              </p:txBody>
            </p:sp>
          </p:grpSp>
          <p:grpSp>
            <p:nvGrpSpPr>
              <p:cNvPr id="16" name="Group 16"/>
              <p:cNvGrpSpPr/>
              <p:nvPr/>
            </p:nvGrpSpPr>
            <p:grpSpPr>
              <a:xfrm>
                <a:off x="8002953" y="3238500"/>
                <a:ext cx="8825896" cy="1420033"/>
                <a:chOff x="0" y="-28575"/>
                <a:chExt cx="11767861" cy="1893377"/>
              </a:xfrm>
            </p:grpSpPr>
            <p:sp>
              <p:nvSpPr>
                <p:cNvPr id="17" name="TextBox 17"/>
                <p:cNvSpPr txBox="1"/>
                <p:nvPr/>
              </p:nvSpPr>
              <p:spPr>
                <a:xfrm>
                  <a:off x="0" y="-28575"/>
                  <a:ext cx="11767861" cy="362492"/>
                </a:xfrm>
                <a:prstGeom prst="rect">
                  <a:avLst/>
                </a:prstGeom>
              </p:spPr>
              <p:txBody>
                <a:bodyPr lIns="0" tIns="0" rIns="0" bIns="0" rtlCol="0" anchor="t">
                  <a:spAutoFit/>
                </a:bodyPr>
                <a:lstStyle/>
                <a:p>
                  <a:pPr algn="l">
                    <a:lnSpc>
                      <a:spcPts val="2120"/>
                    </a:lnSpc>
                  </a:pPr>
                  <a:r>
                    <a:rPr lang="en-US" sz="2800" spc="96" dirty="0">
                      <a:solidFill>
                        <a:srgbClr val="3D3D3D"/>
                      </a:solidFill>
                      <a:latin typeface="Graphik Compact Medium"/>
                    </a:rPr>
                    <a:t>RECOGNITION AS DIRECT VICTIMS &amp; ACCESS TO REPARATION</a:t>
                  </a:r>
                </a:p>
              </p:txBody>
            </p:sp>
            <p:sp>
              <p:nvSpPr>
                <p:cNvPr id="18" name="TextBox 18"/>
                <p:cNvSpPr txBox="1"/>
                <p:nvPr/>
              </p:nvSpPr>
              <p:spPr>
                <a:xfrm>
                  <a:off x="0" y="462794"/>
                  <a:ext cx="11767861" cy="1402008"/>
                </a:xfrm>
                <a:prstGeom prst="rect">
                  <a:avLst/>
                </a:prstGeom>
              </p:spPr>
              <p:txBody>
                <a:bodyPr lIns="0" tIns="0" rIns="0" bIns="0" rtlCol="0" anchor="t">
                  <a:spAutoFit/>
                </a:bodyPr>
                <a:lstStyle/>
                <a:p>
                  <a:pPr>
                    <a:lnSpc>
                      <a:spcPct val="107000"/>
                    </a:lnSpc>
                  </a:pPr>
                  <a:r>
                    <a:rPr lang="en-GB" sz="2200" dirty="0">
                      <a:solidFill>
                        <a:srgbClr val="3D3D3D"/>
                      </a:solidFill>
                      <a:latin typeface="Graphik Compact"/>
                    </a:rPr>
                    <a:t>Recognising them as direct victims and provide them access to a remedy and reparation in a victim and child-sensitive manner. Access to one’s right to a legal identity and nationality should be included as a form of reparation. </a:t>
                  </a:r>
                  <a:endParaRPr lang="fr-CH" sz="2200" dirty="0">
                    <a:solidFill>
                      <a:srgbClr val="3D3D3D"/>
                    </a:solidFill>
                    <a:latin typeface="Graphik Compact"/>
                  </a:endParaRPr>
                </a:p>
              </p:txBody>
            </p:sp>
          </p:grpSp>
        </p:grpSp>
        <p:grpSp>
          <p:nvGrpSpPr>
            <p:cNvPr id="40" name="Group 39">
              <a:extLst>
                <a:ext uri="{FF2B5EF4-FFF2-40B4-BE49-F238E27FC236}">
                  <a16:creationId xmlns:a16="http://schemas.microsoft.com/office/drawing/2014/main" id="{C96C9F74-4CA3-402F-948B-D1617AA482AC}"/>
                </a:ext>
              </a:extLst>
            </p:cNvPr>
            <p:cNvGrpSpPr/>
            <p:nvPr/>
          </p:nvGrpSpPr>
          <p:grpSpPr>
            <a:xfrm>
              <a:off x="6553200" y="4076700"/>
              <a:ext cx="11049000" cy="1403349"/>
              <a:chOff x="7168557" y="4815313"/>
              <a:chExt cx="9660292" cy="1403349"/>
            </a:xfrm>
          </p:grpSpPr>
          <p:grpSp>
            <p:nvGrpSpPr>
              <p:cNvPr id="24" name="Group 24"/>
              <p:cNvGrpSpPr/>
              <p:nvPr/>
            </p:nvGrpSpPr>
            <p:grpSpPr>
              <a:xfrm rot="-8100000">
                <a:off x="7168309" y="4969961"/>
                <a:ext cx="310620" cy="310123"/>
                <a:chOff x="0" y="0"/>
                <a:chExt cx="6350000" cy="6339840"/>
              </a:xfrm>
            </p:grpSpPr>
            <p:sp>
              <p:nvSpPr>
                <p:cNvPr id="25" name="Freeform 2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6B3E91"/>
                </a:solidFill>
              </p:spPr>
              <p:txBody>
                <a:bodyPr/>
                <a:lstStyle/>
                <a:p>
                  <a:endParaRPr lang="fr-CH"/>
                </a:p>
              </p:txBody>
            </p:sp>
          </p:grpSp>
          <p:grpSp>
            <p:nvGrpSpPr>
              <p:cNvPr id="26" name="Group 26"/>
              <p:cNvGrpSpPr/>
              <p:nvPr/>
            </p:nvGrpSpPr>
            <p:grpSpPr>
              <a:xfrm>
                <a:off x="8002953" y="4815313"/>
                <a:ext cx="8825896" cy="1403349"/>
                <a:chOff x="0" y="-28575"/>
                <a:chExt cx="11767861" cy="1871132"/>
              </a:xfrm>
            </p:grpSpPr>
            <p:sp>
              <p:nvSpPr>
                <p:cNvPr id="27" name="TextBox 27"/>
                <p:cNvSpPr txBox="1"/>
                <p:nvPr/>
              </p:nvSpPr>
              <p:spPr>
                <a:xfrm>
                  <a:off x="0" y="-28575"/>
                  <a:ext cx="11767861" cy="362492"/>
                </a:xfrm>
                <a:prstGeom prst="rect">
                  <a:avLst/>
                </a:prstGeom>
              </p:spPr>
              <p:txBody>
                <a:bodyPr lIns="0" tIns="0" rIns="0" bIns="0" rtlCol="0" anchor="t">
                  <a:spAutoFit/>
                </a:bodyPr>
                <a:lstStyle/>
                <a:p>
                  <a:pPr algn="l">
                    <a:lnSpc>
                      <a:spcPts val="2120"/>
                    </a:lnSpc>
                  </a:pPr>
                  <a:r>
                    <a:rPr lang="en-US" sz="2800" spc="96" dirty="0">
                      <a:solidFill>
                        <a:srgbClr val="3D3D3D"/>
                      </a:solidFill>
                      <a:latin typeface="Graphik Compact Medium"/>
                    </a:rPr>
                    <a:t>EDUCATION CAMPAIGNS TARGETED TOWARDS SURVIVORS</a:t>
                  </a:r>
                </a:p>
              </p:txBody>
            </p:sp>
            <p:sp>
              <p:nvSpPr>
                <p:cNvPr id="28" name="TextBox 28"/>
                <p:cNvSpPr txBox="1"/>
                <p:nvPr/>
              </p:nvSpPr>
              <p:spPr>
                <a:xfrm>
                  <a:off x="0" y="462794"/>
                  <a:ext cx="11767861" cy="1379763"/>
                </a:xfrm>
                <a:prstGeom prst="rect">
                  <a:avLst/>
                </a:prstGeom>
              </p:spPr>
              <p:txBody>
                <a:bodyPr lIns="0" tIns="0" rIns="0" bIns="0" rtlCol="0" anchor="t">
                  <a:spAutoFit/>
                </a:bodyPr>
                <a:lstStyle/>
                <a:p>
                  <a:pPr algn="l">
                    <a:lnSpc>
                      <a:spcPts val="2698"/>
                    </a:lnSpc>
                  </a:pPr>
                  <a:r>
                    <a:rPr lang="en-GB" sz="2200" dirty="0">
                      <a:solidFill>
                        <a:srgbClr val="3D3D3D"/>
                      </a:solidFill>
                      <a:latin typeface="Graphik Compact"/>
                    </a:rPr>
                    <a:t>Developing education campaigns targeted towards survivors of CRSV and their families and communities to highlight the paramount significance of birth registration for children born of CRSV and their families</a:t>
                  </a:r>
                  <a:r>
                    <a:rPr lang="en-US" sz="2200" dirty="0">
                      <a:solidFill>
                        <a:srgbClr val="3D3D3D"/>
                      </a:solidFill>
                      <a:latin typeface="Graphik Compact"/>
                    </a:rPr>
                    <a:t> is essential.</a:t>
                  </a:r>
                </a:p>
              </p:txBody>
            </p:sp>
          </p:grpSp>
        </p:grpSp>
        <p:grpSp>
          <p:nvGrpSpPr>
            <p:cNvPr id="39" name="Group 38">
              <a:extLst>
                <a:ext uri="{FF2B5EF4-FFF2-40B4-BE49-F238E27FC236}">
                  <a16:creationId xmlns:a16="http://schemas.microsoft.com/office/drawing/2014/main" id="{BBC69735-3EA3-395D-63BA-1827BA6C29BD}"/>
                </a:ext>
              </a:extLst>
            </p:cNvPr>
            <p:cNvGrpSpPr/>
            <p:nvPr/>
          </p:nvGrpSpPr>
          <p:grpSpPr>
            <a:xfrm>
              <a:off x="6553200" y="6586981"/>
              <a:ext cx="11049000" cy="1375919"/>
              <a:chOff x="7168557" y="6425831"/>
              <a:chExt cx="9660292" cy="1375919"/>
            </a:xfrm>
          </p:grpSpPr>
          <p:grpSp>
            <p:nvGrpSpPr>
              <p:cNvPr id="29" name="Group 29"/>
              <p:cNvGrpSpPr/>
              <p:nvPr/>
            </p:nvGrpSpPr>
            <p:grpSpPr>
              <a:xfrm rot="-8100000">
                <a:off x="7168309" y="6580479"/>
                <a:ext cx="310620" cy="310123"/>
                <a:chOff x="0" y="0"/>
                <a:chExt cx="6350000" cy="6339840"/>
              </a:xfrm>
            </p:grpSpPr>
            <p:sp>
              <p:nvSpPr>
                <p:cNvPr id="30" name="Freeform 30"/>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6B3E91"/>
                </a:solidFill>
              </p:spPr>
              <p:txBody>
                <a:bodyPr/>
                <a:lstStyle/>
                <a:p>
                  <a:endParaRPr lang="fr-CH"/>
                </a:p>
              </p:txBody>
            </p:sp>
          </p:grpSp>
          <p:grpSp>
            <p:nvGrpSpPr>
              <p:cNvPr id="31" name="Group 31"/>
              <p:cNvGrpSpPr/>
              <p:nvPr/>
            </p:nvGrpSpPr>
            <p:grpSpPr>
              <a:xfrm>
                <a:off x="8002953" y="6425831"/>
                <a:ext cx="8825896" cy="1375919"/>
                <a:chOff x="0" y="-28575"/>
                <a:chExt cx="11767861" cy="1834557"/>
              </a:xfrm>
            </p:grpSpPr>
            <p:sp>
              <p:nvSpPr>
                <p:cNvPr id="32" name="TextBox 32"/>
                <p:cNvSpPr txBox="1"/>
                <p:nvPr/>
              </p:nvSpPr>
              <p:spPr>
                <a:xfrm>
                  <a:off x="0" y="-28575"/>
                  <a:ext cx="11767861" cy="359072"/>
                </a:xfrm>
                <a:prstGeom prst="rect">
                  <a:avLst/>
                </a:prstGeom>
              </p:spPr>
              <p:txBody>
                <a:bodyPr lIns="0" tIns="0" rIns="0" bIns="0" rtlCol="0" anchor="t">
                  <a:spAutoFit/>
                </a:bodyPr>
                <a:lstStyle/>
                <a:p>
                  <a:pPr algn="l">
                    <a:lnSpc>
                      <a:spcPts val="2120"/>
                    </a:lnSpc>
                  </a:pPr>
                  <a:r>
                    <a:rPr lang="en-US" sz="2800" spc="96" dirty="0">
                      <a:solidFill>
                        <a:srgbClr val="3D3D3D"/>
                      </a:solidFill>
                      <a:latin typeface="Graphik Compact Medium"/>
                    </a:rPr>
                    <a:t>AWARENESS CAIMPAIGNS </a:t>
                  </a:r>
                </a:p>
              </p:txBody>
            </p:sp>
            <p:sp>
              <p:nvSpPr>
                <p:cNvPr id="33" name="TextBox 33"/>
                <p:cNvSpPr txBox="1"/>
                <p:nvPr/>
              </p:nvSpPr>
              <p:spPr>
                <a:xfrm>
                  <a:off x="0" y="462794"/>
                  <a:ext cx="11767861" cy="1343188"/>
                </a:xfrm>
                <a:prstGeom prst="rect">
                  <a:avLst/>
                </a:prstGeom>
              </p:spPr>
              <p:txBody>
                <a:bodyPr lIns="0" tIns="0" rIns="0" bIns="0" rtlCol="0" anchor="t">
                  <a:spAutoFit/>
                </a:bodyPr>
                <a:lstStyle/>
                <a:p>
                  <a:pPr algn="l">
                    <a:lnSpc>
                      <a:spcPts val="2698"/>
                    </a:lnSpc>
                  </a:pPr>
                  <a:r>
                    <a:rPr lang="en-GB" sz="2200" dirty="0">
                      <a:solidFill>
                        <a:srgbClr val="3D3D3D"/>
                      </a:solidFill>
                      <a:latin typeface="Graphik Compact"/>
                    </a:rPr>
                    <a:t>Targeting the international community, governments, and communities to promote awareness of the rights and needs of children born from CRSV and their mothers, and the importance of legal identity must intensify</a:t>
                  </a:r>
                  <a:r>
                    <a:rPr lang="en-GB" sz="1927" dirty="0">
                      <a:solidFill>
                        <a:srgbClr val="3D3D3D"/>
                      </a:solidFill>
                      <a:latin typeface="Graphik Compact"/>
                    </a:rPr>
                    <a:t>. </a:t>
                  </a:r>
                  <a:endParaRPr lang="en-US" sz="1927" dirty="0">
                    <a:solidFill>
                      <a:srgbClr val="3D3D3D"/>
                    </a:solidFill>
                    <a:latin typeface="Graphik Compact"/>
                  </a:endParaRPr>
                </a:p>
              </p:txBody>
            </p:sp>
          </p:grpSp>
        </p:grpSp>
      </p:grpSp>
      <p:pic>
        <p:nvPicPr>
          <p:cNvPr id="45" name="Picture 44" descr="A group of drawings on a wall&#10;&#10;Description automatically generated">
            <a:extLst>
              <a:ext uri="{FF2B5EF4-FFF2-40B4-BE49-F238E27FC236}">
                <a16:creationId xmlns:a16="http://schemas.microsoft.com/office/drawing/2014/main" id="{AB2A0B14-C33D-CEE5-02C9-E2A55014926C}"/>
              </a:ext>
            </a:extLst>
          </p:cNvPr>
          <p:cNvPicPr>
            <a:picLocks noChangeAspect="1"/>
          </p:cNvPicPr>
          <p:nvPr/>
        </p:nvPicPr>
        <p:blipFill rotWithShape="1">
          <a:blip r:embed="rId3"/>
          <a:srcRect l="37682" t="381" r="9856" b="6368"/>
          <a:stretch/>
        </p:blipFill>
        <p:spPr>
          <a:xfrm>
            <a:off x="492330" y="1006575"/>
            <a:ext cx="5154741" cy="7023315"/>
          </a:xfrm>
          <a:prstGeom prst="rect">
            <a:avLst/>
          </a:prstGeom>
        </p:spPr>
      </p:pic>
      <p:sp>
        <p:nvSpPr>
          <p:cNvPr id="47" name="TextBox 46">
            <a:extLst>
              <a:ext uri="{FF2B5EF4-FFF2-40B4-BE49-F238E27FC236}">
                <a16:creationId xmlns:a16="http://schemas.microsoft.com/office/drawing/2014/main" id="{60D1CDA7-BA7B-801A-A2FB-78BD8D950388}"/>
              </a:ext>
            </a:extLst>
          </p:cNvPr>
          <p:cNvSpPr txBox="1"/>
          <p:nvPr/>
        </p:nvSpPr>
        <p:spPr>
          <a:xfrm>
            <a:off x="518559" y="7649102"/>
            <a:ext cx="6306453" cy="276999"/>
          </a:xfrm>
          <a:prstGeom prst="rect">
            <a:avLst/>
          </a:prstGeom>
          <a:noFill/>
        </p:spPr>
        <p:txBody>
          <a:bodyPr wrap="square">
            <a:spAutoFit/>
          </a:bodyPr>
          <a:lstStyle/>
          <a:p>
            <a:r>
              <a:rPr lang="fr-CH" sz="1200" dirty="0">
                <a:solidFill>
                  <a:srgbClr val="3D3D3D"/>
                </a:solidFill>
                <a:latin typeface="Graphik Compact"/>
              </a:rPr>
              <a:t>©Marie Perrault/ GSF</a:t>
            </a:r>
          </a:p>
        </p:txBody>
      </p:sp>
    </p:spTree>
    <p:extLst>
      <p:ext uri="{BB962C8B-B14F-4D97-AF65-F5344CB8AC3E}">
        <p14:creationId xmlns:p14="http://schemas.microsoft.com/office/powerpoint/2010/main" val="146376024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4E2EEAE7B73A4D9F61510DCF7375E3" ma:contentTypeVersion="9" ma:contentTypeDescription="Create a new document." ma:contentTypeScope="" ma:versionID="b8ad2a56e0d1905bfe420b5ba3a540bf">
  <xsd:schema xmlns:xsd="http://www.w3.org/2001/XMLSchema" xmlns:xs="http://www.w3.org/2001/XMLSchema" xmlns:p="http://schemas.microsoft.com/office/2006/metadata/properties" xmlns:ns2="8a605055-6ef4-413b-af20-f26e5ed966e3" targetNamespace="http://schemas.microsoft.com/office/2006/metadata/properties" ma:root="true" ma:fieldsID="2402f1181787d33ceeaf15cace9cef56" ns2:_="">
    <xsd:import namespace="8a605055-6ef4-413b-af20-f26e5ed966e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Numb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605055-6ef4-413b-af20-f26e5ed966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Number" ma:index="16" nillable="true" ma:displayName="Number" ma:default="1" ma:format="Dropdown" ma:internalName="Number" ma:percentage="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umber xmlns="8a605055-6ef4-413b-af20-f26e5ed966e3">1</Number>
  </documentManagement>
</p:properties>
</file>

<file path=customXml/itemProps1.xml><?xml version="1.0" encoding="utf-8"?>
<ds:datastoreItem xmlns:ds="http://schemas.openxmlformats.org/officeDocument/2006/customXml" ds:itemID="{AE2E971D-08BA-4D2C-902F-4C1A6C58C9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605055-6ef4-413b-af20-f26e5ed966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50CF10-F442-4C39-A220-AA2AF5C7C705}">
  <ds:schemaRefs>
    <ds:schemaRef ds:uri="http://schemas.microsoft.com/sharepoint/v3/contenttype/forms"/>
  </ds:schemaRefs>
</ds:datastoreItem>
</file>

<file path=customXml/itemProps3.xml><?xml version="1.0" encoding="utf-8"?>
<ds:datastoreItem xmlns:ds="http://schemas.openxmlformats.org/officeDocument/2006/customXml" ds:itemID="{FAC3F7F7-C455-48D6-A183-9D2C3C3A07ED}">
  <ds:schemaRefs>
    <ds:schemaRef ds:uri="http://schemas.microsoft.com/office/2006/metadata/properties"/>
    <ds:schemaRef ds:uri="http://schemas.microsoft.com/office/infopath/2007/PartnerControls"/>
    <ds:schemaRef ds:uri="8a605055-6ef4-413b-af20-f26e5ed966e3"/>
  </ds:schemaRefs>
</ds:datastoreItem>
</file>

<file path=docProps/app.xml><?xml version="1.0" encoding="utf-8"?>
<Properties xmlns="http://schemas.openxmlformats.org/officeDocument/2006/extended-properties" xmlns:vt="http://schemas.openxmlformats.org/officeDocument/2006/docPropsVTypes">
  <TotalTime>0</TotalTime>
  <Words>543</Words>
  <Application>Microsoft Office PowerPoint</Application>
  <PresentationFormat>Custom</PresentationFormat>
  <Paragraphs>69</Paragraphs>
  <Slides>9</Slides>
  <Notes>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Helvetica Neue</vt:lpstr>
      <vt:lpstr>Graphik Compact Medium</vt:lpstr>
      <vt:lpstr>Calibri</vt:lpstr>
      <vt:lpstr>Segoe UI</vt:lpstr>
      <vt:lpstr>Graphik Compact Semi-Bold</vt:lpstr>
      <vt:lpstr>Aptos</vt:lpstr>
      <vt:lpstr>Graphik Compact Bold</vt:lpstr>
      <vt:lpstr>Graphik Compact</vt:lpstr>
      <vt:lpstr>Symbol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template_1</dc:title>
  <dc:creator>Clara Praschl</dc:creator>
  <cp:lastModifiedBy>Zoe Bertrand</cp:lastModifiedBy>
  <cp:revision>3</cp:revision>
  <dcterms:created xsi:type="dcterms:W3CDTF">2006-08-16T00:00:00Z</dcterms:created>
  <dcterms:modified xsi:type="dcterms:W3CDTF">2025-02-19T09:37:25Z</dcterms:modified>
  <dc:identifier>DAF6Dzw10e4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0x0101004D1341EC8BDD314CA175475F010DD493</vt:lpwstr>
  </property>
</Properties>
</file>